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301" r:id="rId35"/>
    <p:sldId id="302" r:id="rId36"/>
    <p:sldId id="303" r:id="rId37"/>
    <p:sldId id="304" r:id="rId38"/>
    <p:sldId id="305"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39CC3C-1AC8-432F-A5E5-7A37632D4DFF}">
  <a:tblStyle styleId="{DE39CC3C-1AC8-432F-A5E5-7A37632D4DFF}"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656cdfa306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656cdfa306_0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g656cdfa306_0_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656cdfa30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656cdfa306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g656cdfa306_0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656cdfa30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656cdfa306_0_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g656cdfa306_0_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656cdfa306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656cdfa306_0_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g656cdfa306_0_4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656cdfa30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656cdfa306_0_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g656cdfa306_0_4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656cdfa30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656cdfa306_0_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656cdfa306_0_5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56cdfa306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56cdfa306_0_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656cdfa306_0_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656cdfa306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656cdfa306_0_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g656cdfa306_0_6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65645c10ae_0_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65645c10ae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65645c10ae_0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g65645c10a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p:nvPr/>
        </p:nvSpPr>
        <p:spPr>
          <a:xfrm>
            <a:off x="335360" y="260648"/>
            <a:ext cx="11425269" cy="6336704"/>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89" name="Google Shape;89;p13"/>
          <p:cNvSpPr txBox="1">
            <a:spLocks noGrp="1"/>
          </p:cNvSpPr>
          <p:nvPr>
            <p:ph type="ctrTitle"/>
          </p:nvPr>
        </p:nvSpPr>
        <p:spPr>
          <a:xfrm>
            <a:off x="861700" y="1318883"/>
            <a:ext cx="10363200" cy="36291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4860"/>
              <a:buFont typeface="Calibri"/>
              <a:buNone/>
            </a:pPr>
            <a:br>
              <a:rPr lang="en-US" sz="4860" b="1" dirty="0"/>
            </a:br>
            <a:br>
              <a:rPr lang="en-US" sz="4860" b="1" dirty="0"/>
            </a:br>
            <a:br>
              <a:rPr lang="en-US" sz="4860" b="1" dirty="0"/>
            </a:br>
            <a:r>
              <a:rPr lang="en-US" sz="4860" b="1" dirty="0"/>
              <a:t>DIGITAL OUTDOOR ADVERTISING</a:t>
            </a:r>
            <a:br>
              <a:rPr lang="en-US" sz="4860" b="1" dirty="0"/>
            </a:br>
            <a:br>
              <a:rPr lang="en-US" sz="4860" b="1" dirty="0"/>
            </a:br>
            <a:endParaRPr sz="3000" b="1" dirty="0"/>
          </a:p>
          <a:p>
            <a:pPr marL="0" lvl="0" indent="0" algn="l" rtl="0">
              <a:lnSpc>
                <a:spcPct val="90000"/>
              </a:lnSpc>
              <a:spcBef>
                <a:spcPts val="0"/>
              </a:spcBef>
              <a:spcAft>
                <a:spcPts val="0"/>
              </a:spcAft>
              <a:buClr>
                <a:schemeClr val="dk1"/>
              </a:buClr>
              <a:buSzPts val="4860"/>
              <a:buFont typeface="Calibri"/>
              <a:buNone/>
            </a:pPr>
            <a:r>
              <a:rPr lang="en-US" sz="3000" b="1" dirty="0"/>
              <a:t>                </a:t>
            </a:r>
            <a:endParaRPr sz="3000" b="1" dirty="0"/>
          </a:p>
          <a:p>
            <a:pPr marL="914400" lvl="0" indent="0" algn="l" rtl="0">
              <a:spcBef>
                <a:spcPts val="0"/>
              </a:spcBef>
              <a:spcAft>
                <a:spcPts val="0"/>
              </a:spcAft>
              <a:buClr>
                <a:schemeClr val="dk1"/>
              </a:buClr>
              <a:buSzPts val="4860"/>
              <a:buFont typeface="Calibri"/>
              <a:buNone/>
            </a:pPr>
            <a:r>
              <a:rPr lang="en-US" sz="3000" b="1" dirty="0"/>
              <a:t>      MOGLI VISHAL GOUD      -       17BCE7028</a:t>
            </a:r>
            <a:endParaRPr sz="3000" b="1" dirty="0"/>
          </a:p>
          <a:p>
            <a:pPr marL="914400" lvl="0" indent="0" algn="l" rtl="0">
              <a:spcBef>
                <a:spcPts val="0"/>
              </a:spcBef>
              <a:spcAft>
                <a:spcPts val="0"/>
              </a:spcAft>
              <a:buClr>
                <a:schemeClr val="dk1"/>
              </a:buClr>
              <a:buSzPts val="4860"/>
              <a:buFont typeface="Calibri"/>
              <a:buNone/>
            </a:pPr>
            <a:r>
              <a:rPr lang="en-US" sz="3000" b="1" dirty="0"/>
              <a:t>     B.R.YASWANTH KUMAR   -       17BCE7166</a:t>
            </a:r>
            <a:endParaRPr sz="3000" b="1" dirty="0"/>
          </a:p>
          <a:p>
            <a:pPr marL="1371600" lvl="0" indent="0" algn="l" rtl="0">
              <a:lnSpc>
                <a:spcPct val="90000"/>
              </a:lnSpc>
              <a:spcBef>
                <a:spcPts val="0"/>
              </a:spcBef>
              <a:spcAft>
                <a:spcPts val="0"/>
              </a:spcAft>
              <a:buClr>
                <a:schemeClr val="dk1"/>
              </a:buClr>
              <a:buSzPts val="4860"/>
              <a:buFont typeface="Calibri"/>
              <a:buNone/>
            </a:pPr>
            <a:r>
              <a:rPr lang="en-US" sz="3000" b="1" dirty="0"/>
              <a:t>P.S.V.P.DEEPAK	          -       17BCE7092</a:t>
            </a:r>
            <a:endParaRPr sz="3000" b="1" dirty="0"/>
          </a:p>
          <a:p>
            <a:pPr marL="1371600" lvl="0" indent="0" algn="l" rtl="0">
              <a:lnSpc>
                <a:spcPct val="90000"/>
              </a:lnSpc>
              <a:spcBef>
                <a:spcPts val="0"/>
              </a:spcBef>
              <a:spcAft>
                <a:spcPts val="0"/>
              </a:spcAft>
              <a:buClr>
                <a:schemeClr val="dk1"/>
              </a:buClr>
              <a:buSzPts val="4860"/>
              <a:buFont typeface="Calibri"/>
              <a:buNone/>
            </a:pPr>
            <a:r>
              <a:rPr lang="en-US" sz="3000" b="1" dirty="0"/>
              <a:t>K.YASWANTH		          -       17BCE7170		 </a:t>
            </a:r>
            <a:endParaRPr sz="3000" b="1" dirty="0"/>
          </a:p>
        </p:txBody>
      </p:sp>
      <p:sp>
        <p:nvSpPr>
          <p:cNvPr id="90" name="Google Shape;90;p13"/>
          <p:cNvSpPr txBox="1">
            <a:spLocks noGrp="1"/>
          </p:cNvSpPr>
          <p:nvPr>
            <p:ph type="subTitle" idx="1"/>
          </p:nvPr>
        </p:nvSpPr>
        <p:spPr>
          <a:xfrm>
            <a:off x="1524000" y="2973705"/>
            <a:ext cx="9144000" cy="2360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400" b="1">
                <a:solidFill>
                  <a:schemeClr val="dk1"/>
                </a:solidFill>
              </a:rPr>
              <a:t> </a:t>
            </a:r>
            <a:endParaRPr sz="2400" b="1">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8" name="Google Shape;148;p22"/>
          <p:cNvPicPr preferRelativeResize="0"/>
          <p:nvPr/>
        </p:nvPicPr>
        <p:blipFill>
          <a:blip r:embed="rId3">
            <a:alphaModFix/>
          </a:blip>
          <a:stretch>
            <a:fillRect/>
          </a:stretch>
        </p:blipFill>
        <p:spPr>
          <a:xfrm>
            <a:off x="1381027" y="1366888"/>
            <a:ext cx="9429946" cy="5264870"/>
          </a:xfrm>
          <a:prstGeom prst="rect">
            <a:avLst/>
          </a:prstGeom>
          <a:noFill/>
          <a:ln>
            <a:noFill/>
          </a:ln>
        </p:spPr>
      </p:pic>
      <p:sp>
        <p:nvSpPr>
          <p:cNvPr id="2" name="TextBox 1">
            <a:extLst>
              <a:ext uri="{FF2B5EF4-FFF2-40B4-BE49-F238E27FC236}">
                <a16:creationId xmlns:a16="http://schemas.microsoft.com/office/drawing/2014/main" id="{CA8773EA-DC2E-4900-87C6-3366EA009AC6}"/>
              </a:ext>
            </a:extLst>
          </p:cNvPr>
          <p:cNvSpPr txBox="1"/>
          <p:nvPr/>
        </p:nvSpPr>
        <p:spPr>
          <a:xfrm>
            <a:off x="1446229" y="358219"/>
            <a:ext cx="9299541" cy="400110"/>
          </a:xfrm>
          <a:prstGeom prst="rect">
            <a:avLst/>
          </a:prstGeom>
          <a:noFill/>
        </p:spPr>
        <p:txBody>
          <a:bodyPr wrap="square" rtlCol="0">
            <a:spAutoFit/>
          </a:bodyPr>
          <a:lstStyle/>
          <a:p>
            <a:r>
              <a:rPr lang="en-US" sz="2000" dirty="0"/>
              <a:t>ACTIVITY FLOW IF REQUIRED FIELDS ARE NOT ENTERED: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23"/>
          <p:cNvPicPr preferRelativeResize="0"/>
          <p:nvPr/>
        </p:nvPicPr>
        <p:blipFill>
          <a:blip r:embed="rId3">
            <a:alphaModFix/>
          </a:blip>
          <a:stretch>
            <a:fillRect/>
          </a:stretch>
        </p:blipFill>
        <p:spPr>
          <a:xfrm>
            <a:off x="1206632" y="1206630"/>
            <a:ext cx="10152842" cy="5536677"/>
          </a:xfrm>
          <a:prstGeom prst="rect">
            <a:avLst/>
          </a:prstGeom>
          <a:noFill/>
          <a:ln>
            <a:noFill/>
          </a:ln>
        </p:spPr>
      </p:pic>
      <p:sp>
        <p:nvSpPr>
          <p:cNvPr id="2" name="TextBox 1">
            <a:extLst>
              <a:ext uri="{FF2B5EF4-FFF2-40B4-BE49-F238E27FC236}">
                <a16:creationId xmlns:a16="http://schemas.microsoft.com/office/drawing/2014/main" id="{00822E63-3096-4132-B5CC-F37E5B136816}"/>
              </a:ext>
            </a:extLst>
          </p:cNvPr>
          <p:cNvSpPr txBox="1"/>
          <p:nvPr/>
        </p:nvSpPr>
        <p:spPr>
          <a:xfrm>
            <a:off x="1206632" y="386498"/>
            <a:ext cx="10152841" cy="369332"/>
          </a:xfrm>
          <a:prstGeom prst="rect">
            <a:avLst/>
          </a:prstGeom>
          <a:noFill/>
        </p:spPr>
        <p:txBody>
          <a:bodyPr wrap="square" rtlCol="0">
            <a:spAutoFit/>
          </a:bodyPr>
          <a:lstStyle/>
          <a:p>
            <a:r>
              <a:rPr lang="en-US" sz="1800" dirty="0"/>
              <a:t>ACTIVITY FLOW IF USERNAME or PASSWORD is INVALID: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4"/>
          <p:cNvPicPr preferRelativeResize="0"/>
          <p:nvPr/>
        </p:nvPicPr>
        <p:blipFill>
          <a:blip r:embed="rId3">
            <a:alphaModFix/>
          </a:blip>
          <a:stretch>
            <a:fillRect/>
          </a:stretch>
        </p:blipFill>
        <p:spPr>
          <a:xfrm>
            <a:off x="1102936" y="1150069"/>
            <a:ext cx="10501634" cy="5612091"/>
          </a:xfrm>
          <a:prstGeom prst="rect">
            <a:avLst/>
          </a:prstGeom>
          <a:noFill/>
          <a:ln>
            <a:noFill/>
          </a:ln>
        </p:spPr>
      </p:pic>
      <p:sp>
        <p:nvSpPr>
          <p:cNvPr id="2" name="TextBox 1">
            <a:extLst>
              <a:ext uri="{FF2B5EF4-FFF2-40B4-BE49-F238E27FC236}">
                <a16:creationId xmlns:a16="http://schemas.microsoft.com/office/drawing/2014/main" id="{931D3B21-4851-41F8-B136-A6181E333B88}"/>
              </a:ext>
            </a:extLst>
          </p:cNvPr>
          <p:cNvSpPr txBox="1"/>
          <p:nvPr/>
        </p:nvSpPr>
        <p:spPr>
          <a:xfrm>
            <a:off x="1102935" y="339365"/>
            <a:ext cx="10501635" cy="646331"/>
          </a:xfrm>
          <a:prstGeom prst="rect">
            <a:avLst/>
          </a:prstGeom>
          <a:noFill/>
        </p:spPr>
        <p:txBody>
          <a:bodyPr wrap="square" rtlCol="0">
            <a:spAutoFit/>
          </a:bodyPr>
          <a:lstStyle/>
          <a:p>
            <a:r>
              <a:rPr lang="en-US" sz="1800" dirty="0"/>
              <a:t>ACTIVITY FLOW IF SIGNED IN</a:t>
            </a:r>
          </a:p>
          <a:p>
            <a:r>
              <a:rPr lang="en-US" sz="1800" dirty="0"/>
              <a:t>AS USER: (HOME PAGE)</a:t>
            </a:r>
            <a:endParaRPr lang="en-IN" sz="1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5"/>
          <p:cNvPicPr preferRelativeResize="0"/>
          <p:nvPr/>
        </p:nvPicPr>
        <p:blipFill>
          <a:blip r:embed="rId3">
            <a:alphaModFix/>
          </a:blip>
          <a:stretch>
            <a:fillRect/>
          </a:stretch>
        </p:blipFill>
        <p:spPr>
          <a:xfrm>
            <a:off x="1244338" y="1216058"/>
            <a:ext cx="9973733" cy="5376421"/>
          </a:xfrm>
          <a:prstGeom prst="rect">
            <a:avLst/>
          </a:prstGeom>
          <a:noFill/>
          <a:ln>
            <a:noFill/>
          </a:ln>
        </p:spPr>
      </p:pic>
      <p:sp>
        <p:nvSpPr>
          <p:cNvPr id="2" name="TextBox 1">
            <a:extLst>
              <a:ext uri="{FF2B5EF4-FFF2-40B4-BE49-F238E27FC236}">
                <a16:creationId xmlns:a16="http://schemas.microsoft.com/office/drawing/2014/main" id="{CEED6CDD-54B3-42AB-AFD4-04FE20A5ED07}"/>
              </a:ext>
            </a:extLst>
          </p:cNvPr>
          <p:cNvSpPr txBox="1"/>
          <p:nvPr/>
        </p:nvSpPr>
        <p:spPr>
          <a:xfrm>
            <a:off x="1244338" y="265521"/>
            <a:ext cx="9973733" cy="923330"/>
          </a:xfrm>
          <a:prstGeom prst="rect">
            <a:avLst/>
          </a:prstGeom>
          <a:noFill/>
        </p:spPr>
        <p:txBody>
          <a:bodyPr wrap="square" rtlCol="0">
            <a:spAutoFit/>
          </a:bodyPr>
          <a:lstStyle/>
          <a:p>
            <a:r>
              <a:rPr lang="en-US" sz="1800" dirty="0"/>
              <a:t>ACTIVITY FLOW IF SIGNED IN</a:t>
            </a:r>
          </a:p>
          <a:p>
            <a:r>
              <a:rPr lang="en-US" sz="1800" dirty="0"/>
              <a:t>AS USER: (BOOKING AVAILABLE SLOTS)</a:t>
            </a:r>
            <a:endParaRPr lang="en-IN" sz="1800" dirty="0"/>
          </a:p>
          <a:p>
            <a:endParaRPr lang="en-IN" sz="18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26"/>
          <p:cNvPicPr preferRelativeResize="0"/>
          <p:nvPr/>
        </p:nvPicPr>
        <p:blipFill>
          <a:blip r:embed="rId3">
            <a:alphaModFix/>
          </a:blip>
          <a:stretch>
            <a:fillRect/>
          </a:stretch>
        </p:blipFill>
        <p:spPr>
          <a:xfrm>
            <a:off x="1234911" y="1074656"/>
            <a:ext cx="10567622" cy="5630944"/>
          </a:xfrm>
          <a:prstGeom prst="rect">
            <a:avLst/>
          </a:prstGeom>
          <a:noFill/>
          <a:ln>
            <a:noFill/>
          </a:ln>
        </p:spPr>
      </p:pic>
      <p:sp>
        <p:nvSpPr>
          <p:cNvPr id="2" name="TextBox 1">
            <a:extLst>
              <a:ext uri="{FF2B5EF4-FFF2-40B4-BE49-F238E27FC236}">
                <a16:creationId xmlns:a16="http://schemas.microsoft.com/office/drawing/2014/main" id="{5FDC2422-CFCB-4ADE-82D0-CBB1DBC8A56C}"/>
              </a:ext>
            </a:extLst>
          </p:cNvPr>
          <p:cNvSpPr txBox="1"/>
          <p:nvPr/>
        </p:nvSpPr>
        <p:spPr>
          <a:xfrm>
            <a:off x="1310326" y="301658"/>
            <a:ext cx="10312923" cy="923330"/>
          </a:xfrm>
          <a:prstGeom prst="rect">
            <a:avLst/>
          </a:prstGeom>
          <a:noFill/>
        </p:spPr>
        <p:txBody>
          <a:bodyPr wrap="square" rtlCol="0">
            <a:spAutoFit/>
          </a:bodyPr>
          <a:lstStyle/>
          <a:p>
            <a:r>
              <a:rPr lang="en-US" sz="1800" dirty="0"/>
              <a:t>ACTIVITY FLOW IF SIGNED IN</a:t>
            </a:r>
          </a:p>
          <a:p>
            <a:r>
              <a:rPr lang="en-US" sz="1800" dirty="0"/>
              <a:t>AS USER: (UPLOADING VIDEO AND ITS DESCRIPTION)</a:t>
            </a:r>
            <a:endParaRPr lang="en-IN" sz="1800" dirty="0"/>
          </a:p>
          <a:p>
            <a:endParaRPr lang="en-IN" sz="1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27"/>
          <p:cNvPicPr preferRelativeResize="0"/>
          <p:nvPr/>
        </p:nvPicPr>
        <p:blipFill>
          <a:blip r:embed="rId3">
            <a:alphaModFix/>
          </a:blip>
          <a:stretch>
            <a:fillRect/>
          </a:stretch>
        </p:blipFill>
        <p:spPr>
          <a:xfrm>
            <a:off x="1385740" y="1263192"/>
            <a:ext cx="10416793" cy="5442408"/>
          </a:xfrm>
          <a:prstGeom prst="rect">
            <a:avLst/>
          </a:prstGeom>
          <a:noFill/>
          <a:ln>
            <a:noFill/>
          </a:ln>
        </p:spPr>
      </p:pic>
      <p:sp>
        <p:nvSpPr>
          <p:cNvPr id="2" name="TextBox 1">
            <a:extLst>
              <a:ext uri="{FF2B5EF4-FFF2-40B4-BE49-F238E27FC236}">
                <a16:creationId xmlns:a16="http://schemas.microsoft.com/office/drawing/2014/main" id="{0E19A6D9-5DBD-4015-8DCC-B0DB6F1800BD}"/>
              </a:ext>
            </a:extLst>
          </p:cNvPr>
          <p:cNvSpPr txBox="1"/>
          <p:nvPr/>
        </p:nvSpPr>
        <p:spPr>
          <a:xfrm>
            <a:off x="1385740" y="331509"/>
            <a:ext cx="10416793" cy="1200329"/>
          </a:xfrm>
          <a:prstGeom prst="rect">
            <a:avLst/>
          </a:prstGeom>
          <a:noFill/>
        </p:spPr>
        <p:txBody>
          <a:bodyPr wrap="square" rtlCol="0">
            <a:spAutoFit/>
          </a:bodyPr>
          <a:lstStyle/>
          <a:p>
            <a:r>
              <a:rPr lang="en-US" sz="1800" dirty="0"/>
              <a:t>ACTIVITY FLOW IF SIGNED IN</a:t>
            </a:r>
          </a:p>
          <a:p>
            <a:r>
              <a:rPr lang="en-US" sz="1800" dirty="0"/>
              <a:t>AS USER: (UPLOADING VIDEO AND ITS DESCRIPTION)</a:t>
            </a:r>
            <a:endParaRPr lang="en-IN" sz="1800" dirty="0"/>
          </a:p>
          <a:p>
            <a:endParaRPr lang="en-IN" sz="1800" dirty="0"/>
          </a:p>
          <a:p>
            <a:endParaRPr lang="en-IN" sz="1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28"/>
          <p:cNvPicPr preferRelativeResize="0"/>
          <p:nvPr/>
        </p:nvPicPr>
        <p:blipFill>
          <a:blip r:embed="rId3">
            <a:alphaModFix/>
          </a:blip>
          <a:stretch>
            <a:fillRect/>
          </a:stretch>
        </p:blipFill>
        <p:spPr>
          <a:xfrm>
            <a:off x="1291473" y="1348032"/>
            <a:ext cx="10152842" cy="5310433"/>
          </a:xfrm>
          <a:prstGeom prst="rect">
            <a:avLst/>
          </a:prstGeom>
          <a:noFill/>
          <a:ln>
            <a:noFill/>
          </a:ln>
        </p:spPr>
      </p:pic>
      <p:sp>
        <p:nvSpPr>
          <p:cNvPr id="2" name="TextBox 1">
            <a:extLst>
              <a:ext uri="{FF2B5EF4-FFF2-40B4-BE49-F238E27FC236}">
                <a16:creationId xmlns:a16="http://schemas.microsoft.com/office/drawing/2014/main" id="{68B302A3-4E63-4772-A2A1-20A5984A1D3C}"/>
              </a:ext>
            </a:extLst>
          </p:cNvPr>
          <p:cNvSpPr txBox="1"/>
          <p:nvPr/>
        </p:nvSpPr>
        <p:spPr>
          <a:xfrm>
            <a:off x="1291473" y="299657"/>
            <a:ext cx="10086680" cy="954107"/>
          </a:xfrm>
          <a:prstGeom prst="rect">
            <a:avLst/>
          </a:prstGeom>
          <a:noFill/>
        </p:spPr>
        <p:txBody>
          <a:bodyPr wrap="square" rtlCol="0">
            <a:spAutoFit/>
          </a:bodyPr>
          <a:lstStyle/>
          <a:p>
            <a:r>
              <a:rPr lang="en-US" dirty="0"/>
              <a:t>ACTIVITY FLOW IF SIGNED IN</a:t>
            </a:r>
          </a:p>
          <a:p>
            <a:r>
              <a:rPr lang="en-US" dirty="0"/>
              <a:t>AS USER: (TRACKING THE REQUESTED SLOTS WHETHER APPROVED OR NOT)</a:t>
            </a:r>
            <a:endParaRPr lang="en-IN" dirty="0"/>
          </a:p>
          <a:p>
            <a:endParaRPr lang="en-IN" dirty="0"/>
          </a:p>
          <a:p>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29"/>
          <p:cNvPicPr preferRelativeResize="0"/>
          <p:nvPr/>
        </p:nvPicPr>
        <p:blipFill>
          <a:blip r:embed="rId3">
            <a:alphaModFix/>
          </a:blip>
          <a:stretch>
            <a:fillRect/>
          </a:stretch>
        </p:blipFill>
        <p:spPr>
          <a:xfrm>
            <a:off x="1159497" y="1404594"/>
            <a:ext cx="10181123" cy="5187884"/>
          </a:xfrm>
          <a:prstGeom prst="rect">
            <a:avLst/>
          </a:prstGeom>
          <a:noFill/>
          <a:ln>
            <a:noFill/>
          </a:ln>
        </p:spPr>
      </p:pic>
      <p:sp>
        <p:nvSpPr>
          <p:cNvPr id="2" name="TextBox 1">
            <a:extLst>
              <a:ext uri="{FF2B5EF4-FFF2-40B4-BE49-F238E27FC236}">
                <a16:creationId xmlns:a16="http://schemas.microsoft.com/office/drawing/2014/main" id="{CC0E49CE-DDA2-4F32-884B-F2AC2FAF01FF}"/>
              </a:ext>
            </a:extLst>
          </p:cNvPr>
          <p:cNvSpPr txBox="1"/>
          <p:nvPr/>
        </p:nvSpPr>
        <p:spPr>
          <a:xfrm>
            <a:off x="1159497" y="556180"/>
            <a:ext cx="2877711" cy="369332"/>
          </a:xfrm>
          <a:prstGeom prst="rect">
            <a:avLst/>
          </a:prstGeom>
          <a:noFill/>
        </p:spPr>
        <p:txBody>
          <a:bodyPr wrap="none" rtlCol="0">
            <a:spAutoFit/>
          </a:bodyPr>
          <a:lstStyle/>
          <a:p>
            <a:r>
              <a:rPr lang="en-US" sz="1800" dirty="0"/>
              <a:t>IF SIGNED IN AS ADMIN:</a:t>
            </a:r>
            <a:endParaRPr lang="en-IN" sz="1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30"/>
          <p:cNvPicPr preferRelativeResize="0"/>
          <p:nvPr/>
        </p:nvPicPr>
        <p:blipFill>
          <a:blip r:embed="rId3">
            <a:alphaModFix/>
          </a:blip>
          <a:stretch>
            <a:fillRect/>
          </a:stretch>
        </p:blipFill>
        <p:spPr>
          <a:xfrm>
            <a:off x="1395167" y="1206631"/>
            <a:ext cx="9888892" cy="5395274"/>
          </a:xfrm>
          <a:prstGeom prst="rect">
            <a:avLst/>
          </a:prstGeom>
          <a:noFill/>
          <a:ln>
            <a:noFill/>
          </a:ln>
        </p:spPr>
      </p:pic>
      <p:sp>
        <p:nvSpPr>
          <p:cNvPr id="2" name="TextBox 1">
            <a:extLst>
              <a:ext uri="{FF2B5EF4-FFF2-40B4-BE49-F238E27FC236}">
                <a16:creationId xmlns:a16="http://schemas.microsoft.com/office/drawing/2014/main" id="{2980FB5A-DA48-49B4-B528-BB2DE482B554}"/>
              </a:ext>
            </a:extLst>
          </p:cNvPr>
          <p:cNvSpPr txBox="1"/>
          <p:nvPr/>
        </p:nvSpPr>
        <p:spPr>
          <a:xfrm>
            <a:off x="1395166" y="509047"/>
            <a:ext cx="4091233" cy="307777"/>
          </a:xfrm>
          <a:prstGeom prst="rect">
            <a:avLst/>
          </a:prstGeom>
          <a:noFill/>
        </p:spPr>
        <p:txBody>
          <a:bodyPr wrap="square" rtlCol="0">
            <a:spAutoFit/>
          </a:bodyPr>
          <a:lstStyle/>
          <a:p>
            <a:r>
              <a:rPr lang="en-US" dirty="0"/>
              <a:t>IF SIGNED IN AS ADMIN : (CHANGE SLOTS)</a:t>
            </a: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31"/>
          <p:cNvPicPr preferRelativeResize="0"/>
          <p:nvPr/>
        </p:nvPicPr>
        <p:blipFill>
          <a:blip r:embed="rId3">
            <a:alphaModFix/>
          </a:blip>
          <a:stretch>
            <a:fillRect/>
          </a:stretch>
        </p:blipFill>
        <p:spPr>
          <a:xfrm>
            <a:off x="1376313" y="1272618"/>
            <a:ext cx="9606088" cy="5338713"/>
          </a:xfrm>
          <a:prstGeom prst="rect">
            <a:avLst/>
          </a:prstGeom>
          <a:noFill/>
          <a:ln>
            <a:noFill/>
          </a:ln>
        </p:spPr>
      </p:pic>
      <p:sp>
        <p:nvSpPr>
          <p:cNvPr id="2" name="TextBox 1">
            <a:extLst>
              <a:ext uri="{FF2B5EF4-FFF2-40B4-BE49-F238E27FC236}">
                <a16:creationId xmlns:a16="http://schemas.microsoft.com/office/drawing/2014/main" id="{5A0519F0-0B76-4CCC-8A8F-D4B516E87A36}"/>
              </a:ext>
            </a:extLst>
          </p:cNvPr>
          <p:cNvSpPr txBox="1"/>
          <p:nvPr/>
        </p:nvSpPr>
        <p:spPr>
          <a:xfrm>
            <a:off x="1376313" y="537328"/>
            <a:ext cx="5660524" cy="369332"/>
          </a:xfrm>
          <a:prstGeom prst="rect">
            <a:avLst/>
          </a:prstGeom>
          <a:noFill/>
        </p:spPr>
        <p:txBody>
          <a:bodyPr wrap="none" rtlCol="0">
            <a:spAutoFit/>
          </a:bodyPr>
          <a:lstStyle/>
          <a:p>
            <a:r>
              <a:rPr lang="en-US" sz="1800" dirty="0"/>
              <a:t>IF SIGNED IN AS ADMIN: (UPDATE/MODIFY SLOT)</a:t>
            </a:r>
            <a:endParaRPr lang="en-IN"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p:nvPr/>
        </p:nvSpPr>
        <p:spPr>
          <a:xfrm>
            <a:off x="431373" y="260648"/>
            <a:ext cx="11329259" cy="6336704"/>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96" name="Google Shape;96;p14"/>
          <p:cNvSpPr txBox="1">
            <a:spLocks noGrp="1"/>
          </p:cNvSpPr>
          <p:nvPr>
            <p:ph type="title"/>
          </p:nvPr>
        </p:nvSpPr>
        <p:spPr>
          <a:xfrm>
            <a:off x="609600" y="274638"/>
            <a:ext cx="4334272"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800"/>
              <a:buFont typeface="Calibri"/>
              <a:buNone/>
            </a:pPr>
            <a:r>
              <a:rPr lang="en-US" sz="4800"/>
              <a:t>OBJECTIVE:</a:t>
            </a:r>
            <a:endParaRPr sz="4800"/>
          </a:p>
        </p:txBody>
      </p:sp>
      <p:sp>
        <p:nvSpPr>
          <p:cNvPr id="97" name="Google Shape;97;p14"/>
          <p:cNvSpPr txBox="1">
            <a:spLocks noGrp="1"/>
          </p:cNvSpPr>
          <p:nvPr>
            <p:ph type="body" idx="1"/>
          </p:nvPr>
        </p:nvSpPr>
        <p:spPr>
          <a:xfrm>
            <a:off x="609600" y="1916837"/>
            <a:ext cx="10972800" cy="4209331"/>
          </a:xfrm>
          <a:prstGeom prst="rect">
            <a:avLst/>
          </a:prstGeom>
          <a:noFill/>
          <a:ln>
            <a:noFill/>
          </a:ln>
        </p:spPr>
        <p:txBody>
          <a:bodyPr spcFirstLastPara="1" wrap="square" lIns="91425" tIns="45700" rIns="91425" bIns="45700" anchor="t" anchorCtr="0">
            <a:noAutofit/>
          </a:bodyPr>
          <a:lstStyle/>
          <a:p>
            <a:pPr marL="0" lvl="0" indent="0" algn="just" rtl="0">
              <a:lnSpc>
                <a:spcPct val="180000"/>
              </a:lnSpc>
              <a:spcBef>
                <a:spcPts val="1000"/>
              </a:spcBef>
              <a:spcAft>
                <a:spcPts val="0"/>
              </a:spcAft>
              <a:buClr>
                <a:schemeClr val="dk1"/>
              </a:buClr>
              <a:buSzPts val="1100"/>
              <a:buFont typeface="Arial"/>
              <a:buNone/>
            </a:pPr>
            <a:r>
              <a:rPr lang="en-US" i="1">
                <a:latin typeface="Arial"/>
                <a:ea typeface="Arial"/>
                <a:cs typeface="Arial"/>
                <a:sym typeface="Arial"/>
              </a:rPr>
              <a:t>The purpose of this project is to provide a peer-to-peer advertising network and content management system that connects owners of public displays with brands. Managed through an easy to use web application. This platform empowers everyone to become an advertiser, regardless of budget, resource or company size. </a:t>
            </a:r>
            <a:endParaRPr>
              <a:latin typeface="Arial"/>
              <a:ea typeface="Arial"/>
              <a:cs typeface="Arial"/>
              <a:sym typeface="Arial"/>
            </a:endParaRPr>
          </a:p>
          <a:p>
            <a:pPr marL="0" lvl="0" indent="0" algn="just" rtl="0">
              <a:lnSpc>
                <a:spcPct val="200000"/>
              </a:lnSpc>
              <a:spcBef>
                <a:spcPts val="0"/>
              </a:spcBef>
              <a:spcAft>
                <a:spcPts val="0"/>
              </a:spcAft>
              <a:buClr>
                <a:schemeClr val="dk1"/>
              </a:buClr>
              <a:buSzPts val="28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32"/>
          <p:cNvPicPr preferRelativeResize="0"/>
          <p:nvPr/>
        </p:nvPicPr>
        <p:blipFill>
          <a:blip r:embed="rId3">
            <a:alphaModFix/>
          </a:blip>
          <a:stretch>
            <a:fillRect/>
          </a:stretch>
        </p:blipFill>
        <p:spPr>
          <a:xfrm>
            <a:off x="1508289" y="1329178"/>
            <a:ext cx="10049147" cy="5235019"/>
          </a:xfrm>
          <a:prstGeom prst="rect">
            <a:avLst/>
          </a:prstGeom>
          <a:noFill/>
          <a:ln>
            <a:noFill/>
          </a:ln>
        </p:spPr>
      </p:pic>
      <p:sp>
        <p:nvSpPr>
          <p:cNvPr id="2" name="TextBox 1">
            <a:extLst>
              <a:ext uri="{FF2B5EF4-FFF2-40B4-BE49-F238E27FC236}">
                <a16:creationId xmlns:a16="http://schemas.microsoft.com/office/drawing/2014/main" id="{6C968AF8-00C6-4278-952C-9D574FD01C71}"/>
              </a:ext>
            </a:extLst>
          </p:cNvPr>
          <p:cNvSpPr txBox="1"/>
          <p:nvPr/>
        </p:nvSpPr>
        <p:spPr>
          <a:xfrm>
            <a:off x="1404594" y="669303"/>
            <a:ext cx="7904728" cy="369332"/>
          </a:xfrm>
          <a:prstGeom prst="rect">
            <a:avLst/>
          </a:prstGeom>
          <a:noFill/>
        </p:spPr>
        <p:txBody>
          <a:bodyPr wrap="none" rtlCol="0">
            <a:spAutoFit/>
          </a:bodyPr>
          <a:lstStyle/>
          <a:p>
            <a:r>
              <a:rPr lang="en-US" sz="1800" dirty="0"/>
              <a:t>IF SIGNED IN AS ADMIN: (APPROVE OR REJECT REQUESTED SLOTS)</a:t>
            </a:r>
            <a:endParaRPr lang="en-IN" sz="1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pic>
        <p:nvPicPr>
          <p:cNvPr id="204" name="Google Shape;204;p33"/>
          <p:cNvPicPr preferRelativeResize="0"/>
          <p:nvPr/>
        </p:nvPicPr>
        <p:blipFill>
          <a:blip r:embed="rId3">
            <a:alphaModFix/>
          </a:blip>
          <a:stretch>
            <a:fillRect/>
          </a:stretch>
        </p:blipFill>
        <p:spPr>
          <a:xfrm>
            <a:off x="1564849" y="1282045"/>
            <a:ext cx="9983160" cy="5414128"/>
          </a:xfrm>
          <a:prstGeom prst="rect">
            <a:avLst/>
          </a:prstGeom>
          <a:noFill/>
          <a:ln>
            <a:noFill/>
          </a:ln>
        </p:spPr>
      </p:pic>
      <p:sp>
        <p:nvSpPr>
          <p:cNvPr id="2" name="TextBox 1">
            <a:extLst>
              <a:ext uri="{FF2B5EF4-FFF2-40B4-BE49-F238E27FC236}">
                <a16:creationId xmlns:a16="http://schemas.microsoft.com/office/drawing/2014/main" id="{B2B1783C-0B6A-4267-BC8A-9FD41977C297}"/>
              </a:ext>
            </a:extLst>
          </p:cNvPr>
          <p:cNvSpPr txBox="1"/>
          <p:nvPr/>
        </p:nvSpPr>
        <p:spPr>
          <a:xfrm>
            <a:off x="1442301" y="584461"/>
            <a:ext cx="5019323" cy="369332"/>
          </a:xfrm>
          <a:prstGeom prst="rect">
            <a:avLst/>
          </a:prstGeom>
          <a:noFill/>
        </p:spPr>
        <p:txBody>
          <a:bodyPr wrap="none" rtlCol="0">
            <a:spAutoFit/>
          </a:bodyPr>
          <a:lstStyle/>
          <a:p>
            <a:r>
              <a:rPr lang="en-US" sz="1800" dirty="0"/>
              <a:t>IF SIGNED IN AS ADMIN: (ACCEPTED SLOT)</a:t>
            </a:r>
            <a:endParaRPr lang="en-IN" sz="1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34"/>
          <p:cNvPicPr preferRelativeResize="0"/>
          <p:nvPr/>
        </p:nvPicPr>
        <p:blipFill>
          <a:blip r:embed="rId3">
            <a:alphaModFix/>
          </a:blip>
          <a:stretch>
            <a:fillRect/>
          </a:stretch>
        </p:blipFill>
        <p:spPr>
          <a:xfrm>
            <a:off x="1564850" y="1291471"/>
            <a:ext cx="9445832" cy="5263299"/>
          </a:xfrm>
          <a:prstGeom prst="rect">
            <a:avLst/>
          </a:prstGeom>
          <a:noFill/>
          <a:ln>
            <a:noFill/>
          </a:ln>
        </p:spPr>
      </p:pic>
      <p:sp>
        <p:nvSpPr>
          <p:cNvPr id="2" name="TextBox 1">
            <a:extLst>
              <a:ext uri="{FF2B5EF4-FFF2-40B4-BE49-F238E27FC236}">
                <a16:creationId xmlns:a16="http://schemas.microsoft.com/office/drawing/2014/main" id="{FE404408-CB08-414A-9CC0-49AC3697A656}"/>
              </a:ext>
            </a:extLst>
          </p:cNvPr>
          <p:cNvSpPr txBox="1"/>
          <p:nvPr/>
        </p:nvSpPr>
        <p:spPr>
          <a:xfrm>
            <a:off x="1564850" y="622169"/>
            <a:ext cx="6981398" cy="369332"/>
          </a:xfrm>
          <a:prstGeom prst="rect">
            <a:avLst/>
          </a:prstGeom>
          <a:noFill/>
        </p:spPr>
        <p:txBody>
          <a:bodyPr wrap="none" rtlCol="0">
            <a:spAutoFit/>
          </a:bodyPr>
          <a:lstStyle/>
          <a:p>
            <a:r>
              <a:rPr lang="en-US" sz="1800" dirty="0"/>
              <a:t>IF SIGNED IN AS ADMIN: (CLIENT AND VIDEO USER DETAILS)</a:t>
            </a:r>
            <a:endParaRPr lang="en-IN" sz="1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5"/>
          <p:cNvPicPr preferRelativeResize="0"/>
          <p:nvPr/>
        </p:nvPicPr>
        <p:blipFill>
          <a:blip r:embed="rId3">
            <a:alphaModFix/>
          </a:blip>
          <a:stretch>
            <a:fillRect/>
          </a:stretch>
        </p:blipFill>
        <p:spPr>
          <a:xfrm>
            <a:off x="152400" y="152400"/>
            <a:ext cx="11650133" cy="6553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36"/>
          <p:cNvPicPr preferRelativeResize="0"/>
          <p:nvPr/>
        </p:nvPicPr>
        <p:blipFill>
          <a:blip r:embed="rId3">
            <a:alphaModFix/>
          </a:blip>
          <a:stretch>
            <a:fillRect/>
          </a:stretch>
        </p:blipFill>
        <p:spPr>
          <a:xfrm>
            <a:off x="152400" y="152400"/>
            <a:ext cx="11650133" cy="6553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pic>
        <p:nvPicPr>
          <p:cNvPr id="226" name="Google Shape;226;p37"/>
          <p:cNvPicPr preferRelativeResize="0"/>
          <p:nvPr/>
        </p:nvPicPr>
        <p:blipFill>
          <a:blip r:embed="rId3">
            <a:alphaModFix/>
          </a:blip>
          <a:stretch>
            <a:fillRect/>
          </a:stretch>
        </p:blipFill>
        <p:spPr>
          <a:xfrm>
            <a:off x="152400" y="152400"/>
            <a:ext cx="11650133" cy="6553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38"/>
          <p:cNvPicPr preferRelativeResize="0"/>
          <p:nvPr/>
        </p:nvPicPr>
        <p:blipFill>
          <a:blip r:embed="rId3">
            <a:alphaModFix/>
          </a:blip>
          <a:stretch>
            <a:fillRect/>
          </a:stretch>
        </p:blipFill>
        <p:spPr>
          <a:xfrm>
            <a:off x="1451728" y="1206630"/>
            <a:ext cx="10350805" cy="5498969"/>
          </a:xfrm>
          <a:prstGeom prst="rect">
            <a:avLst/>
          </a:prstGeom>
          <a:noFill/>
          <a:ln>
            <a:noFill/>
          </a:ln>
        </p:spPr>
      </p:pic>
      <p:sp>
        <p:nvSpPr>
          <p:cNvPr id="2" name="TextBox 1">
            <a:extLst>
              <a:ext uri="{FF2B5EF4-FFF2-40B4-BE49-F238E27FC236}">
                <a16:creationId xmlns:a16="http://schemas.microsoft.com/office/drawing/2014/main" id="{D43422CE-1640-4DE9-AD6A-CC639592483D}"/>
              </a:ext>
            </a:extLst>
          </p:cNvPr>
          <p:cNvSpPr txBox="1"/>
          <p:nvPr/>
        </p:nvSpPr>
        <p:spPr>
          <a:xfrm>
            <a:off x="1451728" y="527901"/>
            <a:ext cx="3044423" cy="369332"/>
          </a:xfrm>
          <a:prstGeom prst="rect">
            <a:avLst/>
          </a:prstGeom>
          <a:noFill/>
        </p:spPr>
        <p:txBody>
          <a:bodyPr wrap="none" rtlCol="0">
            <a:spAutoFit/>
          </a:bodyPr>
          <a:lstStyle/>
          <a:p>
            <a:r>
              <a:rPr lang="en-US" sz="1800" dirty="0"/>
              <a:t>phpMyAdmin: (DATABASE)</a:t>
            </a:r>
            <a:endParaRPr lang="en-IN" sz="1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39"/>
          <p:cNvPicPr preferRelativeResize="0"/>
          <p:nvPr/>
        </p:nvPicPr>
        <p:blipFill>
          <a:blip r:embed="rId3">
            <a:alphaModFix/>
          </a:blip>
          <a:stretch>
            <a:fillRect/>
          </a:stretch>
        </p:blipFill>
        <p:spPr>
          <a:xfrm>
            <a:off x="1234912" y="1300897"/>
            <a:ext cx="10350805" cy="5423555"/>
          </a:xfrm>
          <a:prstGeom prst="rect">
            <a:avLst/>
          </a:prstGeom>
          <a:noFill/>
          <a:ln>
            <a:noFill/>
          </a:ln>
        </p:spPr>
      </p:pic>
      <p:sp>
        <p:nvSpPr>
          <p:cNvPr id="2" name="TextBox 1">
            <a:extLst>
              <a:ext uri="{FF2B5EF4-FFF2-40B4-BE49-F238E27FC236}">
                <a16:creationId xmlns:a16="http://schemas.microsoft.com/office/drawing/2014/main" id="{12CF31E9-0893-40B4-A7CC-A46B26F5287C}"/>
              </a:ext>
            </a:extLst>
          </p:cNvPr>
          <p:cNvSpPr txBox="1"/>
          <p:nvPr/>
        </p:nvSpPr>
        <p:spPr>
          <a:xfrm>
            <a:off x="1234912" y="678730"/>
            <a:ext cx="2198038" cy="369332"/>
          </a:xfrm>
          <a:prstGeom prst="rect">
            <a:avLst/>
          </a:prstGeom>
          <a:noFill/>
        </p:spPr>
        <p:txBody>
          <a:bodyPr wrap="none" rtlCol="0">
            <a:spAutoFit/>
          </a:bodyPr>
          <a:lstStyle/>
          <a:p>
            <a:r>
              <a:rPr lang="en-IN" sz="1800" dirty="0"/>
              <a:t>SLOT INFO TABLE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40"/>
          <p:cNvPicPr preferRelativeResize="0"/>
          <p:nvPr/>
        </p:nvPicPr>
        <p:blipFill>
          <a:blip r:embed="rId3">
            <a:alphaModFix/>
          </a:blip>
          <a:stretch>
            <a:fillRect/>
          </a:stretch>
        </p:blipFill>
        <p:spPr>
          <a:xfrm>
            <a:off x="1216058" y="1178351"/>
            <a:ext cx="10303671" cy="5536676"/>
          </a:xfrm>
          <a:prstGeom prst="rect">
            <a:avLst/>
          </a:prstGeom>
          <a:noFill/>
          <a:ln>
            <a:noFill/>
          </a:ln>
        </p:spPr>
      </p:pic>
      <p:sp>
        <p:nvSpPr>
          <p:cNvPr id="2" name="TextBox 1">
            <a:extLst>
              <a:ext uri="{FF2B5EF4-FFF2-40B4-BE49-F238E27FC236}">
                <a16:creationId xmlns:a16="http://schemas.microsoft.com/office/drawing/2014/main" id="{46F1DFD1-D88D-468E-AA2E-AC8BFAEE6894}"/>
              </a:ext>
            </a:extLst>
          </p:cNvPr>
          <p:cNvSpPr txBox="1"/>
          <p:nvPr/>
        </p:nvSpPr>
        <p:spPr>
          <a:xfrm>
            <a:off x="1150070" y="518474"/>
            <a:ext cx="2710999" cy="369332"/>
          </a:xfrm>
          <a:prstGeom prst="rect">
            <a:avLst/>
          </a:prstGeom>
          <a:noFill/>
        </p:spPr>
        <p:txBody>
          <a:bodyPr wrap="none" rtlCol="0">
            <a:spAutoFit/>
          </a:bodyPr>
          <a:lstStyle/>
          <a:p>
            <a:r>
              <a:rPr lang="en-IN" sz="1800" dirty="0"/>
              <a:t>USER DETAILS TABLE: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41"/>
          <p:cNvPicPr preferRelativeResize="0"/>
          <p:nvPr/>
        </p:nvPicPr>
        <p:blipFill>
          <a:blip r:embed="rId3">
            <a:alphaModFix/>
          </a:blip>
          <a:stretch>
            <a:fillRect/>
          </a:stretch>
        </p:blipFill>
        <p:spPr>
          <a:xfrm>
            <a:off x="1348034" y="1263192"/>
            <a:ext cx="10049147" cy="5366994"/>
          </a:xfrm>
          <a:prstGeom prst="rect">
            <a:avLst/>
          </a:prstGeom>
          <a:noFill/>
          <a:ln>
            <a:noFill/>
          </a:ln>
        </p:spPr>
      </p:pic>
      <p:sp>
        <p:nvSpPr>
          <p:cNvPr id="2" name="TextBox 1">
            <a:extLst>
              <a:ext uri="{FF2B5EF4-FFF2-40B4-BE49-F238E27FC236}">
                <a16:creationId xmlns:a16="http://schemas.microsoft.com/office/drawing/2014/main" id="{FDC335B7-9752-4FD7-A335-82D0C81DCCD3}"/>
              </a:ext>
            </a:extLst>
          </p:cNvPr>
          <p:cNvSpPr txBox="1"/>
          <p:nvPr/>
        </p:nvSpPr>
        <p:spPr>
          <a:xfrm>
            <a:off x="1348034" y="622169"/>
            <a:ext cx="2787943" cy="369332"/>
          </a:xfrm>
          <a:prstGeom prst="rect">
            <a:avLst/>
          </a:prstGeom>
          <a:noFill/>
        </p:spPr>
        <p:txBody>
          <a:bodyPr wrap="none" rtlCol="0">
            <a:spAutoFit/>
          </a:bodyPr>
          <a:lstStyle/>
          <a:p>
            <a:r>
              <a:rPr lang="en-IN" sz="1800" dirty="0"/>
              <a:t>VIDEO DETAILS TABLE: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Software/Hardware Requirements</a:t>
            </a:r>
            <a:endParaRPr/>
          </a:p>
        </p:txBody>
      </p:sp>
      <p:sp>
        <p:nvSpPr>
          <p:cNvPr id="103" name="Google Shape;103;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chemeClr val="dk1"/>
              </a:buClr>
              <a:buSzPts val="2800"/>
              <a:buChar char="•"/>
            </a:pPr>
            <a:r>
              <a:rPr lang="en-US" dirty="0">
                <a:latin typeface="Times New Roman"/>
                <a:ea typeface="Times New Roman"/>
                <a:cs typeface="Times New Roman"/>
                <a:sym typeface="Times New Roman"/>
              </a:rPr>
              <a:t>Front End:</a:t>
            </a:r>
            <a:endParaRPr dirty="0"/>
          </a:p>
          <a:p>
            <a:pPr marL="623888" lvl="0" indent="-395288" algn="l" rtl="0">
              <a:lnSpc>
                <a:spcPct val="80000"/>
              </a:lnSpc>
              <a:spcBef>
                <a:spcPts val="1000"/>
              </a:spcBef>
              <a:spcAft>
                <a:spcPts val="0"/>
              </a:spcAft>
              <a:buClr>
                <a:schemeClr val="dk1"/>
              </a:buClr>
              <a:buSzPts val="2800"/>
              <a:buChar char="•"/>
            </a:pPr>
            <a:r>
              <a:rPr lang="en-US" dirty="0">
                <a:latin typeface="Times New Roman"/>
                <a:ea typeface="Times New Roman"/>
                <a:cs typeface="Times New Roman"/>
                <a:sym typeface="Times New Roman"/>
              </a:rPr>
              <a:t>Programming Language: PHP , CSS , HTML </a:t>
            </a:r>
            <a:endParaRPr dirty="0"/>
          </a:p>
          <a:p>
            <a:pPr marL="623888" lvl="0" indent="-395288" algn="l" rtl="0">
              <a:lnSpc>
                <a:spcPct val="80000"/>
              </a:lnSpc>
              <a:spcBef>
                <a:spcPts val="1000"/>
              </a:spcBef>
              <a:spcAft>
                <a:spcPts val="0"/>
              </a:spcAft>
              <a:buClr>
                <a:schemeClr val="dk1"/>
              </a:buClr>
              <a:buSzPts val="2800"/>
              <a:buChar char="•"/>
            </a:pPr>
            <a:r>
              <a:rPr lang="en-US" dirty="0">
                <a:latin typeface="Times New Roman"/>
                <a:ea typeface="Times New Roman"/>
                <a:cs typeface="Times New Roman"/>
                <a:sym typeface="Times New Roman"/>
              </a:rPr>
              <a:t>Frameworks(if any):  -</a:t>
            </a:r>
            <a:endParaRPr dirty="0"/>
          </a:p>
          <a:p>
            <a:pPr marL="623888" lvl="0" indent="-395288" algn="l" rtl="0">
              <a:lnSpc>
                <a:spcPct val="80000"/>
              </a:lnSpc>
              <a:spcBef>
                <a:spcPts val="1000"/>
              </a:spcBef>
              <a:spcAft>
                <a:spcPts val="0"/>
              </a:spcAft>
              <a:buClr>
                <a:schemeClr val="dk1"/>
              </a:buClr>
              <a:buSzPts val="2800"/>
              <a:buChar char="•"/>
            </a:pPr>
            <a:r>
              <a:rPr lang="en-US" dirty="0">
                <a:latin typeface="Times New Roman"/>
                <a:ea typeface="Times New Roman"/>
                <a:cs typeface="Times New Roman"/>
                <a:sym typeface="Times New Roman"/>
              </a:rPr>
              <a:t>Builders(if any):  -</a:t>
            </a:r>
            <a:endParaRPr dirty="0"/>
          </a:p>
          <a:p>
            <a:pPr marL="228600" lvl="0" indent="0" algn="l" rtl="0">
              <a:lnSpc>
                <a:spcPct val="80000"/>
              </a:lnSpc>
              <a:spcBef>
                <a:spcPts val="1000"/>
              </a:spcBef>
              <a:spcAft>
                <a:spcPts val="0"/>
              </a:spcAft>
              <a:buClr>
                <a:schemeClr val="dk1"/>
              </a:buClr>
              <a:buSzPts val="2800"/>
              <a:buNone/>
            </a:pPr>
            <a:endParaRPr dirty="0">
              <a:latin typeface="Times New Roman"/>
              <a:ea typeface="Times New Roman"/>
              <a:cs typeface="Times New Roman"/>
              <a:sym typeface="Times New Roman"/>
            </a:endParaRPr>
          </a:p>
          <a:p>
            <a:pPr marL="228600" lvl="0" indent="0" algn="l" rtl="0">
              <a:lnSpc>
                <a:spcPct val="80000"/>
              </a:lnSpc>
              <a:spcBef>
                <a:spcPts val="1000"/>
              </a:spcBef>
              <a:spcAft>
                <a:spcPts val="0"/>
              </a:spcAft>
              <a:buClr>
                <a:schemeClr val="dk1"/>
              </a:buClr>
              <a:buSzPts val="2800"/>
              <a:buNone/>
            </a:pPr>
            <a:endParaRPr dirty="0">
              <a:latin typeface="Times New Roman"/>
              <a:ea typeface="Times New Roman"/>
              <a:cs typeface="Times New Roman"/>
              <a:sym typeface="Times New Roman"/>
            </a:endParaRPr>
          </a:p>
          <a:p>
            <a:pPr marL="228600" lvl="0" indent="-228600" algn="l" rtl="0">
              <a:lnSpc>
                <a:spcPct val="80000"/>
              </a:lnSpc>
              <a:spcBef>
                <a:spcPts val="1000"/>
              </a:spcBef>
              <a:spcAft>
                <a:spcPts val="0"/>
              </a:spcAft>
              <a:buClr>
                <a:schemeClr val="dk1"/>
              </a:buClr>
              <a:buSzPts val="2800"/>
              <a:buChar char="•"/>
            </a:pPr>
            <a:r>
              <a:rPr lang="en-US" dirty="0">
                <a:latin typeface="Times New Roman"/>
                <a:ea typeface="Times New Roman"/>
                <a:cs typeface="Times New Roman"/>
                <a:sym typeface="Times New Roman"/>
              </a:rPr>
              <a:t>Back End:</a:t>
            </a:r>
            <a:endParaRPr dirty="0"/>
          </a:p>
          <a:p>
            <a:pPr marL="228600" lvl="0" indent="0" algn="l" rtl="0">
              <a:lnSpc>
                <a:spcPct val="80000"/>
              </a:lnSpc>
              <a:spcBef>
                <a:spcPts val="1000"/>
              </a:spcBef>
              <a:spcAft>
                <a:spcPts val="0"/>
              </a:spcAft>
              <a:buClr>
                <a:schemeClr val="dk1"/>
              </a:buClr>
              <a:buSzPts val="2800"/>
              <a:buNone/>
            </a:pPr>
            <a:r>
              <a:rPr lang="en-US" dirty="0">
                <a:latin typeface="Times New Roman"/>
                <a:ea typeface="Times New Roman"/>
                <a:cs typeface="Times New Roman"/>
                <a:sym typeface="Times New Roman"/>
              </a:rPr>
              <a:t>           Name of the Database: phpMyAdmin</a:t>
            </a:r>
            <a:endParaRPr dirty="0"/>
          </a:p>
          <a:p>
            <a:pPr marL="228600" lvl="0" indent="0" algn="l" rtl="0">
              <a:lnSpc>
                <a:spcPct val="80000"/>
              </a:lnSpc>
              <a:spcBef>
                <a:spcPts val="1000"/>
              </a:spcBef>
              <a:spcAft>
                <a:spcPts val="0"/>
              </a:spcAft>
              <a:buClr>
                <a:schemeClr val="dk1"/>
              </a:buClr>
              <a:buSzPts val="2800"/>
              <a:buNone/>
            </a:pPr>
            <a:r>
              <a:rPr lang="en-US" dirty="0">
                <a:latin typeface="Times New Roman"/>
                <a:ea typeface="Times New Roman"/>
                <a:cs typeface="Times New Roman"/>
                <a:sym typeface="Times New Roman"/>
              </a:rPr>
              <a:t>            Version:3.30.1</a:t>
            </a:r>
            <a:endParaRPr dirty="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2"/>
          <p:cNvSpPr/>
          <p:nvPr/>
        </p:nvSpPr>
        <p:spPr>
          <a:xfrm>
            <a:off x="335363" y="401394"/>
            <a:ext cx="11521279" cy="622352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57" name="Google Shape;257;p42"/>
          <p:cNvSpPr txBox="1">
            <a:spLocks noGrp="1"/>
          </p:cNvSpPr>
          <p:nvPr>
            <p:ph type="title"/>
          </p:nvPr>
        </p:nvSpPr>
        <p:spPr>
          <a:xfrm>
            <a:off x="527381" y="620688"/>
            <a:ext cx="10972800" cy="93610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CONCLUSION AND FUTURE PLANS:</a:t>
            </a:r>
            <a:endParaRPr/>
          </a:p>
        </p:txBody>
      </p:sp>
      <p:sp>
        <p:nvSpPr>
          <p:cNvPr id="258" name="Google Shape;258;p42"/>
          <p:cNvSpPr txBox="1">
            <a:spLocks noGrp="1"/>
          </p:cNvSpPr>
          <p:nvPr>
            <p:ph type="body" idx="1"/>
          </p:nvPr>
        </p:nvSpPr>
        <p:spPr>
          <a:xfrm>
            <a:off x="623393" y="1988845"/>
            <a:ext cx="11041227" cy="4137323"/>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800"/>
              <a:buChar char="•"/>
            </a:pPr>
            <a:r>
              <a:rPr lang="en-US" sz="2800"/>
              <a:t>The main aspect</a:t>
            </a:r>
            <a:r>
              <a:rPr lang="en-US"/>
              <a:t> </a:t>
            </a:r>
            <a:r>
              <a:rPr lang="en-US" sz="2800"/>
              <a:t>behind Digital Outdoor Advertising is that it enabled us to bring out the new ideas that were sustained within us. This </a:t>
            </a:r>
            <a:r>
              <a:rPr lang="en-US"/>
              <a:t>application</a:t>
            </a:r>
            <a:r>
              <a:rPr lang="en-US" sz="2800"/>
              <a:t> offers the </a:t>
            </a:r>
            <a:r>
              <a:rPr lang="en-US"/>
              <a:t>user</a:t>
            </a:r>
            <a:r>
              <a:rPr lang="en-US" sz="2800"/>
              <a:t> to </a:t>
            </a:r>
            <a:r>
              <a:rPr lang="en-US"/>
              <a:t>advertise their Product(or idea)</a:t>
            </a:r>
            <a:r>
              <a:rPr lang="en-US" sz="2800"/>
              <a:t> easily and </a:t>
            </a:r>
            <a:r>
              <a:rPr lang="en-US"/>
              <a:t>the content verification of the advertisement is personally checked by the Administrator of the application</a:t>
            </a:r>
            <a:r>
              <a:rPr lang="en-US" sz="2800"/>
              <a:t>.</a:t>
            </a:r>
            <a:endParaRPr/>
          </a:p>
          <a:p>
            <a:pPr marL="228600" lvl="0" indent="-228600" algn="just" rtl="0">
              <a:lnSpc>
                <a:spcPct val="90000"/>
              </a:lnSpc>
              <a:spcBef>
                <a:spcPts val="1000"/>
              </a:spcBef>
              <a:spcAft>
                <a:spcPts val="0"/>
              </a:spcAft>
              <a:buClr>
                <a:schemeClr val="dk1"/>
              </a:buClr>
              <a:buSzPts val="2800"/>
              <a:buChar char="•"/>
            </a:pPr>
            <a:r>
              <a:rPr lang="en-US" sz="2800"/>
              <a:t>We have planned to add new technologies such as </a:t>
            </a:r>
            <a:r>
              <a:rPr lang="en-US"/>
              <a:t>AR Reality</a:t>
            </a:r>
            <a:r>
              <a:rPr lang="en-US" sz="2800"/>
              <a:t> and </a:t>
            </a:r>
            <a:r>
              <a:rPr lang="en-US"/>
              <a:t>Trail Samples</a:t>
            </a:r>
            <a:r>
              <a:rPr lang="en-US" sz="2800"/>
              <a:t> in future to this project.</a:t>
            </a:r>
            <a:endParaRPr sz="2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3"/>
          <p:cNvSpPr txBox="1">
            <a:spLocks noGrp="1"/>
          </p:cNvSpPr>
          <p:nvPr>
            <p:ph type="title"/>
          </p:nvPr>
        </p:nvSpPr>
        <p:spPr>
          <a:xfrm>
            <a:off x="606379" y="2361350"/>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Calibri"/>
              <a:buNone/>
            </a:pPr>
            <a:r>
              <a:rPr lang="en-US" b="1" u="sng"/>
              <a:t>TESTING</a:t>
            </a:r>
            <a:endParaRPr b="1" u="sng"/>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4"/>
          <p:cNvSpPr txBox="1">
            <a:spLocks noGrp="1"/>
          </p:cNvSpPr>
          <p:nvPr>
            <p:ph type="body" idx="1"/>
          </p:nvPr>
        </p:nvSpPr>
        <p:spPr>
          <a:xfrm>
            <a:off x="0" y="0"/>
            <a:ext cx="12192000" cy="68580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dirty="0"/>
              <a:t>Testing Logic/Code writing</a:t>
            </a:r>
          </a:p>
          <a:p>
            <a:pPr marL="0" lvl="0" indent="0" algn="l" rtl="0">
              <a:lnSpc>
                <a:spcPct val="90000"/>
              </a:lnSpc>
              <a:spcBef>
                <a:spcPts val="0"/>
              </a:spcBef>
              <a:spcAft>
                <a:spcPts val="0"/>
              </a:spcAft>
              <a:buClr>
                <a:schemeClr val="dk1"/>
              </a:buClr>
              <a:buSzPts val="2800"/>
              <a:buNone/>
            </a:pPr>
            <a:r>
              <a:rPr lang="en-US" dirty="0"/>
              <a:t> </a:t>
            </a:r>
            <a:endParaRPr dirty="0"/>
          </a:p>
        </p:txBody>
      </p:sp>
      <p:pic>
        <p:nvPicPr>
          <p:cNvPr id="3" name="Picture 2">
            <a:extLst>
              <a:ext uri="{FF2B5EF4-FFF2-40B4-BE49-F238E27FC236}">
                <a16:creationId xmlns:a16="http://schemas.microsoft.com/office/drawing/2014/main" id="{0C568935-516F-4228-89B4-4EC1A3011E6B}"/>
              </a:ext>
            </a:extLst>
          </p:cNvPr>
          <p:cNvPicPr>
            <a:picLocks noChangeAspect="1"/>
          </p:cNvPicPr>
          <p:nvPr/>
        </p:nvPicPr>
        <p:blipFill>
          <a:blip r:embed="rId3"/>
          <a:stretch>
            <a:fillRect/>
          </a:stretch>
        </p:blipFill>
        <p:spPr>
          <a:xfrm>
            <a:off x="1338950" y="1996088"/>
            <a:ext cx="10249241" cy="2865823"/>
          </a:xfrm>
          <a:prstGeom prst="rect">
            <a:avLst/>
          </a:prstGeom>
        </p:spPr>
      </p:pic>
      <p:sp>
        <p:nvSpPr>
          <p:cNvPr id="4" name="TextBox 3">
            <a:extLst>
              <a:ext uri="{FF2B5EF4-FFF2-40B4-BE49-F238E27FC236}">
                <a16:creationId xmlns:a16="http://schemas.microsoft.com/office/drawing/2014/main" id="{4F29C8AE-8C53-4066-82AB-497C72F3A8DD}"/>
              </a:ext>
            </a:extLst>
          </p:cNvPr>
          <p:cNvSpPr txBox="1"/>
          <p:nvPr/>
        </p:nvSpPr>
        <p:spPr>
          <a:xfrm>
            <a:off x="1338951" y="1472868"/>
            <a:ext cx="10249240" cy="646331"/>
          </a:xfrm>
          <a:prstGeom prst="rect">
            <a:avLst/>
          </a:prstGeom>
          <a:noFill/>
        </p:spPr>
        <p:txBody>
          <a:bodyPr wrap="square" rtlCol="0">
            <a:spAutoFit/>
          </a:bodyPr>
          <a:lstStyle/>
          <a:p>
            <a:r>
              <a:rPr lang="en-US" sz="1800" dirty="0"/>
              <a:t>We are using </a:t>
            </a:r>
            <a:r>
              <a:rPr lang="en-US" sz="1800" b="1" dirty="0"/>
              <a:t>SELENIUM </a:t>
            </a:r>
            <a:r>
              <a:rPr lang="en-US" sz="1800" dirty="0"/>
              <a:t>for testing our modules:</a:t>
            </a:r>
          </a:p>
          <a:p>
            <a:endParaRPr lang="en-IN" sz="18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5"/>
          <p:cNvSpPr txBox="1">
            <a:spLocks noGrp="1"/>
          </p:cNvSpPr>
          <p:nvPr>
            <p:ph type="title"/>
          </p:nvPr>
        </p:nvSpPr>
        <p:spPr>
          <a:xfrm>
            <a:off x="1308755" y="-164539"/>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200"/>
              <a:buFont typeface="Calibri"/>
              <a:buNone/>
            </a:pPr>
            <a:r>
              <a:rPr lang="en-IN" sz="4000" dirty="0"/>
              <a:t>Login Test – User (Valid Credentials): </a:t>
            </a:r>
            <a:endParaRPr sz="4000" dirty="0"/>
          </a:p>
        </p:txBody>
      </p:sp>
      <p:pic>
        <p:nvPicPr>
          <p:cNvPr id="4" name="Picture 3">
            <a:extLst>
              <a:ext uri="{FF2B5EF4-FFF2-40B4-BE49-F238E27FC236}">
                <a16:creationId xmlns:a16="http://schemas.microsoft.com/office/drawing/2014/main" id="{296A15AC-6EA1-4B78-8FEC-BE1E2DD3EC55}"/>
              </a:ext>
            </a:extLst>
          </p:cNvPr>
          <p:cNvPicPr>
            <a:picLocks noChangeAspect="1"/>
          </p:cNvPicPr>
          <p:nvPr/>
        </p:nvPicPr>
        <p:blipFill>
          <a:blip r:embed="rId3"/>
          <a:stretch>
            <a:fillRect/>
          </a:stretch>
        </p:blipFill>
        <p:spPr>
          <a:xfrm>
            <a:off x="1385740" y="1161024"/>
            <a:ext cx="9420520" cy="529904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28482-CB3E-42E2-BBFD-6FCCE7231261}"/>
              </a:ext>
            </a:extLst>
          </p:cNvPr>
          <p:cNvSpPr>
            <a:spLocks noGrp="1"/>
          </p:cNvSpPr>
          <p:nvPr>
            <p:ph type="title"/>
          </p:nvPr>
        </p:nvSpPr>
        <p:spPr>
          <a:xfrm>
            <a:off x="518473" y="74481"/>
            <a:ext cx="9817231" cy="795142"/>
          </a:xfrm>
        </p:spPr>
        <p:txBody>
          <a:bodyPr/>
          <a:lstStyle/>
          <a:p>
            <a:r>
              <a:rPr lang="en-IN" dirty="0"/>
              <a:t>Login Test – Admin (Valid Credentials):</a:t>
            </a:r>
          </a:p>
        </p:txBody>
      </p:sp>
      <p:pic>
        <p:nvPicPr>
          <p:cNvPr id="5" name="Picture 4">
            <a:extLst>
              <a:ext uri="{FF2B5EF4-FFF2-40B4-BE49-F238E27FC236}">
                <a16:creationId xmlns:a16="http://schemas.microsoft.com/office/drawing/2014/main" id="{838A56E7-A123-4ED3-AE1A-08777E4B7B0E}"/>
              </a:ext>
            </a:extLst>
          </p:cNvPr>
          <p:cNvPicPr>
            <a:picLocks noChangeAspect="1"/>
          </p:cNvPicPr>
          <p:nvPr/>
        </p:nvPicPr>
        <p:blipFill>
          <a:blip r:embed="rId2"/>
          <a:stretch>
            <a:fillRect/>
          </a:stretch>
        </p:blipFill>
        <p:spPr>
          <a:xfrm>
            <a:off x="772998" y="795142"/>
            <a:ext cx="10646004" cy="5988377"/>
          </a:xfrm>
          <a:prstGeom prst="rect">
            <a:avLst/>
          </a:prstGeom>
        </p:spPr>
      </p:pic>
    </p:spTree>
    <p:extLst>
      <p:ext uri="{BB962C8B-B14F-4D97-AF65-F5344CB8AC3E}">
        <p14:creationId xmlns:p14="http://schemas.microsoft.com/office/powerpoint/2010/main" val="1894561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6F0C3C-A582-4558-8623-9322FF7DB94F}"/>
              </a:ext>
            </a:extLst>
          </p:cNvPr>
          <p:cNvPicPr>
            <a:picLocks noChangeAspect="1"/>
          </p:cNvPicPr>
          <p:nvPr/>
        </p:nvPicPr>
        <p:blipFill>
          <a:blip r:embed="rId2"/>
          <a:stretch>
            <a:fillRect/>
          </a:stretch>
        </p:blipFill>
        <p:spPr>
          <a:xfrm>
            <a:off x="1107649" y="1085851"/>
            <a:ext cx="9976701" cy="5611894"/>
          </a:xfrm>
          <a:prstGeom prst="rect">
            <a:avLst/>
          </a:prstGeom>
        </p:spPr>
      </p:pic>
      <p:sp>
        <p:nvSpPr>
          <p:cNvPr id="9" name="TextBox 8">
            <a:extLst>
              <a:ext uri="{FF2B5EF4-FFF2-40B4-BE49-F238E27FC236}">
                <a16:creationId xmlns:a16="http://schemas.microsoft.com/office/drawing/2014/main" id="{4B8DF22E-027F-496A-B242-9331C3E50611}"/>
              </a:ext>
            </a:extLst>
          </p:cNvPr>
          <p:cNvSpPr txBox="1"/>
          <p:nvPr/>
        </p:nvSpPr>
        <p:spPr>
          <a:xfrm>
            <a:off x="999241" y="282804"/>
            <a:ext cx="7266733" cy="584775"/>
          </a:xfrm>
          <a:prstGeom prst="rect">
            <a:avLst/>
          </a:prstGeom>
          <a:noFill/>
        </p:spPr>
        <p:txBody>
          <a:bodyPr wrap="none" rtlCol="0">
            <a:spAutoFit/>
          </a:bodyPr>
          <a:lstStyle/>
          <a:p>
            <a:r>
              <a:rPr lang="en-IN" sz="3200" dirty="0"/>
              <a:t>Login Test – User (Invalid Credentials):</a:t>
            </a:r>
          </a:p>
        </p:txBody>
      </p:sp>
    </p:spTree>
    <p:extLst>
      <p:ext uri="{BB962C8B-B14F-4D97-AF65-F5344CB8AC3E}">
        <p14:creationId xmlns:p14="http://schemas.microsoft.com/office/powerpoint/2010/main" val="3282890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13FDA7-ADDE-402F-B0B6-BB09E65177B2}"/>
              </a:ext>
            </a:extLst>
          </p:cNvPr>
          <p:cNvPicPr>
            <a:picLocks noChangeAspect="1"/>
          </p:cNvPicPr>
          <p:nvPr/>
        </p:nvPicPr>
        <p:blipFill>
          <a:blip r:embed="rId2"/>
          <a:stretch>
            <a:fillRect/>
          </a:stretch>
        </p:blipFill>
        <p:spPr>
          <a:xfrm>
            <a:off x="1498862" y="1398111"/>
            <a:ext cx="9354532" cy="5261924"/>
          </a:xfrm>
          <a:prstGeom prst="rect">
            <a:avLst/>
          </a:prstGeom>
        </p:spPr>
      </p:pic>
      <p:sp>
        <p:nvSpPr>
          <p:cNvPr id="7" name="TextBox 6">
            <a:extLst>
              <a:ext uri="{FF2B5EF4-FFF2-40B4-BE49-F238E27FC236}">
                <a16:creationId xmlns:a16="http://schemas.microsoft.com/office/drawing/2014/main" id="{70BDBD77-422D-48A7-9F93-7655F2643309}"/>
              </a:ext>
            </a:extLst>
          </p:cNvPr>
          <p:cNvSpPr txBox="1"/>
          <p:nvPr/>
        </p:nvSpPr>
        <p:spPr>
          <a:xfrm>
            <a:off x="1498862" y="443060"/>
            <a:ext cx="7585731" cy="1077218"/>
          </a:xfrm>
          <a:prstGeom prst="rect">
            <a:avLst/>
          </a:prstGeom>
          <a:noFill/>
        </p:spPr>
        <p:txBody>
          <a:bodyPr wrap="none" rtlCol="0">
            <a:spAutoFit/>
          </a:bodyPr>
          <a:lstStyle/>
          <a:p>
            <a:r>
              <a:rPr lang="en-IN" sz="3200" dirty="0"/>
              <a:t>Login Test – Admin (Invalid Credentials):</a:t>
            </a:r>
          </a:p>
          <a:p>
            <a:endParaRPr lang="en-IN" sz="3200" dirty="0"/>
          </a:p>
        </p:txBody>
      </p:sp>
    </p:spTree>
    <p:extLst>
      <p:ext uri="{BB962C8B-B14F-4D97-AF65-F5344CB8AC3E}">
        <p14:creationId xmlns:p14="http://schemas.microsoft.com/office/powerpoint/2010/main" val="3444418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153916-B629-438D-B80D-7CE2449D3B0D}"/>
              </a:ext>
            </a:extLst>
          </p:cNvPr>
          <p:cNvPicPr>
            <a:picLocks noChangeAspect="1"/>
          </p:cNvPicPr>
          <p:nvPr/>
        </p:nvPicPr>
        <p:blipFill>
          <a:blip r:embed="rId2"/>
          <a:stretch>
            <a:fillRect/>
          </a:stretch>
        </p:blipFill>
        <p:spPr>
          <a:xfrm>
            <a:off x="1338607" y="1176583"/>
            <a:ext cx="9731603" cy="5474027"/>
          </a:xfrm>
          <a:prstGeom prst="rect">
            <a:avLst/>
          </a:prstGeom>
        </p:spPr>
      </p:pic>
      <p:sp>
        <p:nvSpPr>
          <p:cNvPr id="9" name="TextBox 8">
            <a:extLst>
              <a:ext uri="{FF2B5EF4-FFF2-40B4-BE49-F238E27FC236}">
                <a16:creationId xmlns:a16="http://schemas.microsoft.com/office/drawing/2014/main" id="{257C17BC-861E-4AB7-990B-462FC800C3BD}"/>
              </a:ext>
            </a:extLst>
          </p:cNvPr>
          <p:cNvSpPr txBox="1"/>
          <p:nvPr/>
        </p:nvSpPr>
        <p:spPr>
          <a:xfrm>
            <a:off x="1225484" y="273378"/>
            <a:ext cx="7880809" cy="1569660"/>
          </a:xfrm>
          <a:prstGeom prst="rect">
            <a:avLst/>
          </a:prstGeom>
          <a:noFill/>
        </p:spPr>
        <p:txBody>
          <a:bodyPr wrap="square" rtlCol="0">
            <a:spAutoFit/>
          </a:bodyPr>
          <a:lstStyle/>
          <a:p>
            <a:r>
              <a:rPr lang="en-IN" sz="3200" dirty="0"/>
              <a:t> Booking a Slot Test:</a:t>
            </a:r>
          </a:p>
          <a:p>
            <a:endParaRPr lang="en-IN" sz="3200" dirty="0"/>
          </a:p>
          <a:p>
            <a:endParaRPr lang="en-IN" sz="3200" dirty="0"/>
          </a:p>
        </p:txBody>
      </p:sp>
    </p:spTree>
    <p:extLst>
      <p:ext uri="{BB962C8B-B14F-4D97-AF65-F5344CB8AC3E}">
        <p14:creationId xmlns:p14="http://schemas.microsoft.com/office/powerpoint/2010/main" val="27918771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81;p46">
            <a:extLst>
              <a:ext uri="{FF2B5EF4-FFF2-40B4-BE49-F238E27FC236}">
                <a16:creationId xmlns:a16="http://schemas.microsoft.com/office/drawing/2014/main" id="{52FF1922-EC42-458C-A5D2-B9A1D67F43E4}"/>
              </a:ext>
            </a:extLst>
          </p:cNvPr>
          <p:cNvSpPr/>
          <p:nvPr/>
        </p:nvSpPr>
        <p:spPr>
          <a:xfrm>
            <a:off x="4594655" y="1766696"/>
            <a:ext cx="3175800" cy="1618800"/>
          </a:xfrm>
          <a:prstGeom prst="ellipse">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C0C0C"/>
                </a:solidFill>
                <a:latin typeface="Calibri"/>
                <a:ea typeface="Calibri"/>
                <a:cs typeface="Calibri"/>
                <a:sym typeface="Calibri"/>
              </a:rPr>
              <a:t>DIGITAL OUTDOOR ADVERTISEMENT</a:t>
            </a:r>
            <a:endParaRPr sz="1800" b="0" i="0" u="none" strike="noStrike" cap="none">
              <a:solidFill>
                <a:srgbClr val="000000"/>
              </a:solidFill>
              <a:latin typeface="Arial"/>
              <a:ea typeface="Arial"/>
              <a:cs typeface="Arial"/>
              <a:sym typeface="Arial"/>
            </a:endParaRPr>
          </a:p>
        </p:txBody>
      </p:sp>
      <p:sp>
        <p:nvSpPr>
          <p:cNvPr id="5" name="Google Shape;282;p46">
            <a:extLst>
              <a:ext uri="{FF2B5EF4-FFF2-40B4-BE49-F238E27FC236}">
                <a16:creationId xmlns:a16="http://schemas.microsoft.com/office/drawing/2014/main" id="{920FD9C9-2BCD-4260-BA88-D1456EEDEA23}"/>
              </a:ext>
            </a:extLst>
          </p:cNvPr>
          <p:cNvSpPr/>
          <p:nvPr/>
        </p:nvSpPr>
        <p:spPr>
          <a:xfrm>
            <a:off x="4189550" y="4633800"/>
            <a:ext cx="1293000" cy="1062600"/>
          </a:xfrm>
          <a:prstGeom prst="roundRect">
            <a:avLst>
              <a:gd name="adj" fmla="val 16667"/>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DATABASE-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USERID DETAILS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Calibri"/>
              <a:ea typeface="Calibri"/>
              <a:cs typeface="Calibri"/>
              <a:sym typeface="Calibri"/>
            </a:endParaRPr>
          </a:p>
        </p:txBody>
      </p:sp>
      <p:cxnSp>
        <p:nvCxnSpPr>
          <p:cNvPr id="6" name="Google Shape;283;p46">
            <a:extLst>
              <a:ext uri="{FF2B5EF4-FFF2-40B4-BE49-F238E27FC236}">
                <a16:creationId xmlns:a16="http://schemas.microsoft.com/office/drawing/2014/main" id="{394F12DE-58A3-47D3-8631-31F3D5FD7A5B}"/>
              </a:ext>
            </a:extLst>
          </p:cNvPr>
          <p:cNvCxnSpPr/>
          <p:nvPr/>
        </p:nvCxnSpPr>
        <p:spPr>
          <a:xfrm>
            <a:off x="2496065" y="2014152"/>
            <a:ext cx="2014200" cy="0"/>
          </a:xfrm>
          <a:prstGeom prst="straightConnector1">
            <a:avLst/>
          </a:prstGeom>
          <a:noFill/>
          <a:ln w="9525" cap="flat" cmpd="sng">
            <a:solidFill>
              <a:srgbClr val="000000"/>
            </a:solidFill>
            <a:prstDash val="solid"/>
            <a:miter lim="800000"/>
            <a:headEnd type="none" w="sm" len="sm"/>
            <a:tailEnd type="triangle" w="med" len="med"/>
          </a:ln>
        </p:spPr>
      </p:cxnSp>
      <p:cxnSp>
        <p:nvCxnSpPr>
          <p:cNvPr id="7" name="Google Shape;284;p46">
            <a:extLst>
              <a:ext uri="{FF2B5EF4-FFF2-40B4-BE49-F238E27FC236}">
                <a16:creationId xmlns:a16="http://schemas.microsoft.com/office/drawing/2014/main" id="{CB5D8C5B-5509-41C9-87E1-A79AC0030ECE}"/>
              </a:ext>
            </a:extLst>
          </p:cNvPr>
          <p:cNvCxnSpPr/>
          <p:nvPr/>
        </p:nvCxnSpPr>
        <p:spPr>
          <a:xfrm>
            <a:off x="2455848" y="2690199"/>
            <a:ext cx="2012100" cy="0"/>
          </a:xfrm>
          <a:prstGeom prst="straightConnector1">
            <a:avLst/>
          </a:prstGeom>
          <a:noFill/>
          <a:ln w="9525" cap="flat" cmpd="sng">
            <a:solidFill>
              <a:srgbClr val="000000"/>
            </a:solidFill>
            <a:prstDash val="solid"/>
            <a:miter lim="800000"/>
            <a:headEnd type="none" w="sm" len="sm"/>
            <a:tailEnd type="triangle" w="med" len="med"/>
          </a:ln>
        </p:spPr>
      </p:cxnSp>
      <p:cxnSp>
        <p:nvCxnSpPr>
          <p:cNvPr id="8" name="Google Shape;285;p46">
            <a:extLst>
              <a:ext uri="{FF2B5EF4-FFF2-40B4-BE49-F238E27FC236}">
                <a16:creationId xmlns:a16="http://schemas.microsoft.com/office/drawing/2014/main" id="{95D20E65-E9C3-4743-B385-576A199E295E}"/>
              </a:ext>
            </a:extLst>
          </p:cNvPr>
          <p:cNvCxnSpPr/>
          <p:nvPr/>
        </p:nvCxnSpPr>
        <p:spPr>
          <a:xfrm>
            <a:off x="2512540" y="3323967"/>
            <a:ext cx="1981200" cy="0"/>
          </a:xfrm>
          <a:prstGeom prst="straightConnector1">
            <a:avLst/>
          </a:prstGeom>
          <a:noFill/>
          <a:ln w="9525" cap="flat" cmpd="sng">
            <a:solidFill>
              <a:srgbClr val="000000"/>
            </a:solidFill>
            <a:prstDash val="solid"/>
            <a:miter lim="800000"/>
            <a:headEnd type="none" w="sm" len="sm"/>
            <a:tailEnd type="triangle" w="med" len="med"/>
          </a:ln>
        </p:spPr>
      </p:cxnSp>
      <p:sp>
        <p:nvSpPr>
          <p:cNvPr id="9" name="Google Shape;286;p46">
            <a:extLst>
              <a:ext uri="{FF2B5EF4-FFF2-40B4-BE49-F238E27FC236}">
                <a16:creationId xmlns:a16="http://schemas.microsoft.com/office/drawing/2014/main" id="{4690D604-5E4E-4917-9B55-AE605E196640}"/>
              </a:ext>
            </a:extLst>
          </p:cNvPr>
          <p:cNvSpPr txBox="1"/>
          <p:nvPr/>
        </p:nvSpPr>
        <p:spPr>
          <a:xfrm>
            <a:off x="2465225" y="1694925"/>
            <a:ext cx="20574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CHANGE  BUTTON</a:t>
            </a:r>
            <a:endParaRPr sz="1400" b="0" i="0" u="none" strike="noStrike" cap="none">
              <a:solidFill>
                <a:srgbClr val="000000"/>
              </a:solidFill>
              <a:latin typeface="Arial"/>
              <a:ea typeface="Arial"/>
              <a:cs typeface="Arial"/>
              <a:sym typeface="Arial"/>
            </a:endParaRPr>
          </a:p>
        </p:txBody>
      </p:sp>
      <p:sp>
        <p:nvSpPr>
          <p:cNvPr id="10" name="Google Shape;287;p46">
            <a:extLst>
              <a:ext uri="{FF2B5EF4-FFF2-40B4-BE49-F238E27FC236}">
                <a16:creationId xmlns:a16="http://schemas.microsoft.com/office/drawing/2014/main" id="{979DC615-CE5A-414B-AA57-38DF5E31B301}"/>
              </a:ext>
            </a:extLst>
          </p:cNvPr>
          <p:cNvSpPr txBox="1"/>
          <p:nvPr/>
        </p:nvSpPr>
        <p:spPr>
          <a:xfrm>
            <a:off x="2549610" y="3027408"/>
            <a:ext cx="18246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000000"/>
                </a:solidFill>
                <a:latin typeface="Calibri"/>
                <a:ea typeface="Calibri"/>
                <a:cs typeface="Calibri"/>
                <a:sym typeface="Calibri"/>
              </a:rPr>
              <a:t>EXIT BUTTON</a:t>
            </a:r>
            <a:endParaRPr sz="1400" b="0" i="0" u="none" strike="noStrike" cap="none" dirty="0">
              <a:solidFill>
                <a:srgbClr val="000000"/>
              </a:solidFill>
              <a:latin typeface="Arial"/>
              <a:ea typeface="Arial"/>
              <a:cs typeface="Arial"/>
              <a:sym typeface="Arial"/>
            </a:endParaRPr>
          </a:p>
        </p:txBody>
      </p:sp>
      <p:sp>
        <p:nvSpPr>
          <p:cNvPr id="11" name="Google Shape;288;p46">
            <a:extLst>
              <a:ext uri="{FF2B5EF4-FFF2-40B4-BE49-F238E27FC236}">
                <a16:creationId xmlns:a16="http://schemas.microsoft.com/office/drawing/2014/main" id="{16B77EAE-0E40-419B-89AD-C7CAF13810A4}"/>
              </a:ext>
            </a:extLst>
          </p:cNvPr>
          <p:cNvSpPr txBox="1"/>
          <p:nvPr/>
        </p:nvSpPr>
        <p:spPr>
          <a:xfrm>
            <a:off x="1946525" y="2258413"/>
            <a:ext cx="25761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KEYBOARD AND MOUSE</a:t>
            </a:r>
            <a:endParaRPr sz="1400" b="0" i="0" u="none" strike="noStrike" cap="none">
              <a:solidFill>
                <a:srgbClr val="000000"/>
              </a:solidFill>
              <a:latin typeface="Arial"/>
              <a:ea typeface="Arial"/>
              <a:cs typeface="Arial"/>
              <a:sym typeface="Arial"/>
            </a:endParaRPr>
          </a:p>
        </p:txBody>
      </p:sp>
      <p:cxnSp>
        <p:nvCxnSpPr>
          <p:cNvPr id="12" name="Google Shape;289;p46">
            <a:extLst>
              <a:ext uri="{FF2B5EF4-FFF2-40B4-BE49-F238E27FC236}">
                <a16:creationId xmlns:a16="http://schemas.microsoft.com/office/drawing/2014/main" id="{51D0F9B1-A146-4331-8809-C500CD73246C}"/>
              </a:ext>
            </a:extLst>
          </p:cNvPr>
          <p:cNvCxnSpPr/>
          <p:nvPr/>
        </p:nvCxnSpPr>
        <p:spPr>
          <a:xfrm>
            <a:off x="3556000" y="500451"/>
            <a:ext cx="1333500" cy="1061700"/>
          </a:xfrm>
          <a:prstGeom prst="straightConnector1">
            <a:avLst/>
          </a:prstGeom>
          <a:noFill/>
          <a:ln w="9525" cap="flat" cmpd="sng">
            <a:solidFill>
              <a:srgbClr val="000000"/>
            </a:solidFill>
            <a:prstDash val="solid"/>
            <a:miter lim="800000"/>
            <a:headEnd type="none" w="sm" len="sm"/>
            <a:tailEnd type="triangle" w="med" len="med"/>
          </a:ln>
        </p:spPr>
      </p:cxnSp>
      <p:cxnSp>
        <p:nvCxnSpPr>
          <p:cNvPr id="13" name="Google Shape;290;p46">
            <a:extLst>
              <a:ext uri="{FF2B5EF4-FFF2-40B4-BE49-F238E27FC236}">
                <a16:creationId xmlns:a16="http://schemas.microsoft.com/office/drawing/2014/main" id="{0E7EFCF6-7AD1-40D9-87AF-ADE5733B6ABD}"/>
              </a:ext>
            </a:extLst>
          </p:cNvPr>
          <p:cNvCxnSpPr/>
          <p:nvPr/>
        </p:nvCxnSpPr>
        <p:spPr>
          <a:xfrm rot="10800000" flipH="1">
            <a:off x="3205675" y="3634463"/>
            <a:ext cx="1485900" cy="1384200"/>
          </a:xfrm>
          <a:prstGeom prst="straightConnector1">
            <a:avLst/>
          </a:prstGeom>
          <a:noFill/>
          <a:ln w="9525" cap="flat" cmpd="sng">
            <a:solidFill>
              <a:srgbClr val="000000"/>
            </a:solidFill>
            <a:prstDash val="solid"/>
            <a:miter lim="800000"/>
            <a:headEnd type="none" w="sm" len="sm"/>
            <a:tailEnd type="triangle" w="med" len="med"/>
          </a:ln>
        </p:spPr>
      </p:cxnSp>
      <p:sp>
        <p:nvSpPr>
          <p:cNvPr id="14" name="Google Shape;291;p46">
            <a:extLst>
              <a:ext uri="{FF2B5EF4-FFF2-40B4-BE49-F238E27FC236}">
                <a16:creationId xmlns:a16="http://schemas.microsoft.com/office/drawing/2014/main" id="{797FF276-2123-443B-84D5-A8CFA300324F}"/>
              </a:ext>
            </a:extLst>
          </p:cNvPr>
          <p:cNvSpPr txBox="1"/>
          <p:nvPr/>
        </p:nvSpPr>
        <p:spPr>
          <a:xfrm>
            <a:off x="2184859" y="393188"/>
            <a:ext cx="15978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Calibri"/>
                <a:ea typeface="Calibri"/>
                <a:cs typeface="Calibri"/>
                <a:sym typeface="Calibri"/>
              </a:rPr>
              <a:t>USER VERIFICATION</a:t>
            </a:r>
            <a:endParaRPr sz="1400" b="0" i="0" u="none" strike="noStrike" cap="none">
              <a:solidFill>
                <a:srgbClr val="000000"/>
              </a:solidFill>
              <a:latin typeface="Arial"/>
              <a:ea typeface="Arial"/>
              <a:cs typeface="Arial"/>
              <a:sym typeface="Arial"/>
            </a:endParaRPr>
          </a:p>
        </p:txBody>
      </p:sp>
      <p:sp>
        <p:nvSpPr>
          <p:cNvPr id="15" name="Google Shape;292;p46">
            <a:extLst>
              <a:ext uri="{FF2B5EF4-FFF2-40B4-BE49-F238E27FC236}">
                <a16:creationId xmlns:a16="http://schemas.microsoft.com/office/drawing/2014/main" id="{20506E6E-52C1-4EC5-9497-F134A4D15F9F}"/>
              </a:ext>
            </a:extLst>
          </p:cNvPr>
          <p:cNvSpPr txBox="1"/>
          <p:nvPr/>
        </p:nvSpPr>
        <p:spPr>
          <a:xfrm>
            <a:off x="1873899" y="5085802"/>
            <a:ext cx="16821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Calibri"/>
                <a:ea typeface="Calibri"/>
                <a:cs typeface="Calibri"/>
                <a:sym typeface="Calibri"/>
              </a:rPr>
              <a:t> VIDEO VERIFICATION</a:t>
            </a:r>
            <a:endParaRPr sz="1400" b="0" i="0" u="none" strike="noStrike" cap="none">
              <a:solidFill>
                <a:srgbClr val="000000"/>
              </a:solidFill>
              <a:latin typeface="Arial"/>
              <a:ea typeface="Arial"/>
              <a:cs typeface="Arial"/>
              <a:sym typeface="Arial"/>
            </a:endParaRPr>
          </a:p>
        </p:txBody>
      </p:sp>
      <p:cxnSp>
        <p:nvCxnSpPr>
          <p:cNvPr id="16" name="Google Shape;293;p46">
            <a:extLst>
              <a:ext uri="{FF2B5EF4-FFF2-40B4-BE49-F238E27FC236}">
                <a16:creationId xmlns:a16="http://schemas.microsoft.com/office/drawing/2014/main" id="{A5580693-D44F-4DA1-B619-8E8B70214C67}"/>
              </a:ext>
            </a:extLst>
          </p:cNvPr>
          <p:cNvCxnSpPr/>
          <p:nvPr/>
        </p:nvCxnSpPr>
        <p:spPr>
          <a:xfrm rot="10800000" flipH="1">
            <a:off x="7594032" y="735150"/>
            <a:ext cx="1293000" cy="849600"/>
          </a:xfrm>
          <a:prstGeom prst="straightConnector1">
            <a:avLst/>
          </a:prstGeom>
          <a:noFill/>
          <a:ln w="9525" cap="flat" cmpd="sng">
            <a:solidFill>
              <a:srgbClr val="000000"/>
            </a:solidFill>
            <a:prstDash val="solid"/>
            <a:miter lim="800000"/>
            <a:headEnd type="none" w="sm" len="sm"/>
            <a:tailEnd type="triangle" w="med" len="med"/>
          </a:ln>
        </p:spPr>
      </p:cxnSp>
      <p:cxnSp>
        <p:nvCxnSpPr>
          <p:cNvPr id="17" name="Google Shape;294;p46">
            <a:extLst>
              <a:ext uri="{FF2B5EF4-FFF2-40B4-BE49-F238E27FC236}">
                <a16:creationId xmlns:a16="http://schemas.microsoft.com/office/drawing/2014/main" id="{68ACA840-C99E-4183-BFBB-33A14F7AB3CE}"/>
              </a:ext>
            </a:extLst>
          </p:cNvPr>
          <p:cNvCxnSpPr/>
          <p:nvPr/>
        </p:nvCxnSpPr>
        <p:spPr>
          <a:xfrm>
            <a:off x="7899400" y="3665837"/>
            <a:ext cx="1879500" cy="917700"/>
          </a:xfrm>
          <a:prstGeom prst="straightConnector1">
            <a:avLst/>
          </a:prstGeom>
          <a:noFill/>
          <a:ln w="9525" cap="flat" cmpd="sng">
            <a:solidFill>
              <a:srgbClr val="000000"/>
            </a:solidFill>
            <a:prstDash val="solid"/>
            <a:miter lim="800000"/>
            <a:headEnd type="none" w="sm" len="sm"/>
            <a:tailEnd type="triangle" w="med" len="med"/>
          </a:ln>
        </p:spPr>
      </p:cxnSp>
      <p:sp>
        <p:nvSpPr>
          <p:cNvPr id="18" name="Google Shape;295;p46">
            <a:extLst>
              <a:ext uri="{FF2B5EF4-FFF2-40B4-BE49-F238E27FC236}">
                <a16:creationId xmlns:a16="http://schemas.microsoft.com/office/drawing/2014/main" id="{D19425A1-9293-4614-9224-CF4D7E0C5F74}"/>
              </a:ext>
            </a:extLst>
          </p:cNvPr>
          <p:cNvSpPr txBox="1"/>
          <p:nvPr/>
        </p:nvSpPr>
        <p:spPr>
          <a:xfrm>
            <a:off x="8978441" y="661943"/>
            <a:ext cx="20574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Calibri"/>
                <a:ea typeface="Calibri"/>
                <a:cs typeface="Calibri"/>
                <a:sym typeface="Calibri"/>
              </a:rPr>
              <a:t>USER APPROVED</a:t>
            </a:r>
            <a:endParaRPr sz="1400" b="0" i="0" u="none" strike="noStrike" cap="none">
              <a:solidFill>
                <a:srgbClr val="000000"/>
              </a:solidFill>
              <a:latin typeface="Arial"/>
              <a:ea typeface="Arial"/>
              <a:cs typeface="Arial"/>
              <a:sym typeface="Arial"/>
            </a:endParaRPr>
          </a:p>
        </p:txBody>
      </p:sp>
      <p:sp>
        <p:nvSpPr>
          <p:cNvPr id="19" name="Google Shape;296;p46">
            <a:extLst>
              <a:ext uri="{FF2B5EF4-FFF2-40B4-BE49-F238E27FC236}">
                <a16:creationId xmlns:a16="http://schemas.microsoft.com/office/drawing/2014/main" id="{3B2834FC-6F2D-44A0-833A-C92E2BD414F6}"/>
              </a:ext>
            </a:extLst>
          </p:cNvPr>
          <p:cNvSpPr txBox="1"/>
          <p:nvPr/>
        </p:nvSpPr>
        <p:spPr>
          <a:xfrm>
            <a:off x="9779000" y="4646140"/>
            <a:ext cx="15747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Calibri"/>
                <a:ea typeface="Calibri"/>
                <a:cs typeface="Calibri"/>
                <a:sym typeface="Calibri"/>
              </a:rPr>
              <a:t>VIDEO APPROVED</a:t>
            </a:r>
            <a:endParaRPr sz="1400" b="0" i="0" u="none" strike="noStrike" cap="none">
              <a:solidFill>
                <a:srgbClr val="000000"/>
              </a:solidFill>
              <a:latin typeface="Arial"/>
              <a:ea typeface="Arial"/>
              <a:cs typeface="Arial"/>
              <a:sym typeface="Arial"/>
            </a:endParaRPr>
          </a:p>
        </p:txBody>
      </p:sp>
      <p:cxnSp>
        <p:nvCxnSpPr>
          <p:cNvPr id="20" name="Google Shape;297;p46">
            <a:extLst>
              <a:ext uri="{FF2B5EF4-FFF2-40B4-BE49-F238E27FC236}">
                <a16:creationId xmlns:a16="http://schemas.microsoft.com/office/drawing/2014/main" id="{B580AFB7-4C2F-48DB-9E53-46E41DE81F6C}"/>
              </a:ext>
            </a:extLst>
          </p:cNvPr>
          <p:cNvCxnSpPr/>
          <p:nvPr/>
        </p:nvCxnSpPr>
        <p:spPr>
          <a:xfrm rot="10800000" flipH="1">
            <a:off x="7791621" y="2248810"/>
            <a:ext cx="3065700" cy="6300"/>
          </a:xfrm>
          <a:prstGeom prst="straightConnector1">
            <a:avLst/>
          </a:prstGeom>
          <a:noFill/>
          <a:ln w="9525" cap="flat" cmpd="sng">
            <a:solidFill>
              <a:srgbClr val="000000"/>
            </a:solidFill>
            <a:prstDash val="solid"/>
            <a:miter lim="800000"/>
            <a:headEnd type="none" w="sm" len="sm"/>
            <a:tailEnd type="triangle" w="med" len="med"/>
          </a:ln>
        </p:spPr>
      </p:cxnSp>
      <p:cxnSp>
        <p:nvCxnSpPr>
          <p:cNvPr id="21" name="Google Shape;298;p46">
            <a:extLst>
              <a:ext uri="{FF2B5EF4-FFF2-40B4-BE49-F238E27FC236}">
                <a16:creationId xmlns:a16="http://schemas.microsoft.com/office/drawing/2014/main" id="{7FB842FA-1145-4292-8E66-0D049E95700D}"/>
              </a:ext>
            </a:extLst>
          </p:cNvPr>
          <p:cNvCxnSpPr/>
          <p:nvPr/>
        </p:nvCxnSpPr>
        <p:spPr>
          <a:xfrm>
            <a:off x="7877418" y="2829784"/>
            <a:ext cx="2894100" cy="0"/>
          </a:xfrm>
          <a:prstGeom prst="straightConnector1">
            <a:avLst/>
          </a:prstGeom>
          <a:noFill/>
          <a:ln w="9525" cap="flat" cmpd="sng">
            <a:solidFill>
              <a:srgbClr val="000000"/>
            </a:solidFill>
            <a:prstDash val="solid"/>
            <a:miter lim="800000"/>
            <a:headEnd type="none" w="sm" len="sm"/>
            <a:tailEnd type="triangle" w="med" len="med"/>
          </a:ln>
        </p:spPr>
      </p:cxnSp>
      <p:sp>
        <p:nvSpPr>
          <p:cNvPr id="22" name="Google Shape;299;p46">
            <a:extLst>
              <a:ext uri="{FF2B5EF4-FFF2-40B4-BE49-F238E27FC236}">
                <a16:creationId xmlns:a16="http://schemas.microsoft.com/office/drawing/2014/main" id="{2AE738D3-ABA2-44C6-904E-B379A6CFC616}"/>
              </a:ext>
            </a:extLst>
          </p:cNvPr>
          <p:cNvSpPr txBox="1"/>
          <p:nvPr/>
        </p:nvSpPr>
        <p:spPr>
          <a:xfrm>
            <a:off x="7912443" y="1879599"/>
            <a:ext cx="29451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PASS WILL BE CHANGED</a:t>
            </a:r>
            <a:endParaRPr sz="1400" b="0" i="0" u="none" strike="noStrike" cap="none">
              <a:solidFill>
                <a:srgbClr val="000000"/>
              </a:solidFill>
              <a:latin typeface="Arial"/>
              <a:ea typeface="Arial"/>
              <a:cs typeface="Arial"/>
              <a:sym typeface="Arial"/>
            </a:endParaRPr>
          </a:p>
        </p:txBody>
      </p:sp>
      <p:sp>
        <p:nvSpPr>
          <p:cNvPr id="23" name="Google Shape;300;p46">
            <a:extLst>
              <a:ext uri="{FF2B5EF4-FFF2-40B4-BE49-F238E27FC236}">
                <a16:creationId xmlns:a16="http://schemas.microsoft.com/office/drawing/2014/main" id="{4B8B9219-D4B0-40B1-9632-A44F20DDCB93}"/>
              </a:ext>
            </a:extLst>
          </p:cNvPr>
          <p:cNvSpPr txBox="1"/>
          <p:nvPr/>
        </p:nvSpPr>
        <p:spPr>
          <a:xfrm>
            <a:off x="7714908" y="3012028"/>
            <a:ext cx="33402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CLOSE THE SOFTWARE SYSTEM</a:t>
            </a:r>
            <a:endParaRPr sz="1400" b="0" i="0" u="none" strike="noStrike" cap="none">
              <a:solidFill>
                <a:srgbClr val="000000"/>
              </a:solidFill>
              <a:latin typeface="Arial"/>
              <a:ea typeface="Arial"/>
              <a:cs typeface="Arial"/>
              <a:sym typeface="Arial"/>
            </a:endParaRPr>
          </a:p>
        </p:txBody>
      </p:sp>
      <p:cxnSp>
        <p:nvCxnSpPr>
          <p:cNvPr id="24" name="Google Shape;301;p46">
            <a:extLst>
              <a:ext uri="{FF2B5EF4-FFF2-40B4-BE49-F238E27FC236}">
                <a16:creationId xmlns:a16="http://schemas.microsoft.com/office/drawing/2014/main" id="{CA428CC2-7467-4328-8E21-B3ADD9952CAD}"/>
              </a:ext>
            </a:extLst>
          </p:cNvPr>
          <p:cNvCxnSpPr/>
          <p:nvPr/>
        </p:nvCxnSpPr>
        <p:spPr>
          <a:xfrm>
            <a:off x="7990900" y="3381334"/>
            <a:ext cx="2818500" cy="0"/>
          </a:xfrm>
          <a:prstGeom prst="straightConnector1">
            <a:avLst/>
          </a:prstGeom>
          <a:noFill/>
          <a:ln w="9525" cap="flat" cmpd="sng">
            <a:solidFill>
              <a:srgbClr val="000000"/>
            </a:solidFill>
            <a:prstDash val="solid"/>
            <a:miter lim="800000"/>
            <a:headEnd type="none" w="sm" len="sm"/>
            <a:tailEnd type="triangle" w="med" len="med"/>
          </a:ln>
        </p:spPr>
      </p:cxnSp>
      <p:sp>
        <p:nvSpPr>
          <p:cNvPr id="25" name="Google Shape;302;p46">
            <a:extLst>
              <a:ext uri="{FF2B5EF4-FFF2-40B4-BE49-F238E27FC236}">
                <a16:creationId xmlns:a16="http://schemas.microsoft.com/office/drawing/2014/main" id="{43974E43-FA28-4708-A087-9612A5CE9FDA}"/>
              </a:ext>
            </a:extLst>
          </p:cNvPr>
          <p:cNvSpPr txBox="1"/>
          <p:nvPr/>
        </p:nvSpPr>
        <p:spPr>
          <a:xfrm>
            <a:off x="7897146" y="2440630"/>
            <a:ext cx="26670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LOGIN INTO HOME PAGE</a:t>
            </a:r>
            <a:endParaRPr sz="1400" b="0" i="0" u="none" strike="noStrike" cap="none">
              <a:solidFill>
                <a:srgbClr val="000000"/>
              </a:solidFill>
              <a:latin typeface="Arial"/>
              <a:ea typeface="Arial"/>
              <a:cs typeface="Arial"/>
              <a:sym typeface="Arial"/>
            </a:endParaRPr>
          </a:p>
        </p:txBody>
      </p:sp>
      <p:sp>
        <p:nvSpPr>
          <p:cNvPr id="26" name="Google Shape;303;p46">
            <a:extLst>
              <a:ext uri="{FF2B5EF4-FFF2-40B4-BE49-F238E27FC236}">
                <a16:creationId xmlns:a16="http://schemas.microsoft.com/office/drawing/2014/main" id="{640E2C89-8DE7-4E42-B967-86CDD07A102D}"/>
              </a:ext>
            </a:extLst>
          </p:cNvPr>
          <p:cNvSpPr txBox="1"/>
          <p:nvPr/>
        </p:nvSpPr>
        <p:spPr>
          <a:xfrm>
            <a:off x="3867320" y="101640"/>
            <a:ext cx="8045400" cy="224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3959"/>
              <a:buFont typeface="Arial"/>
              <a:buNone/>
            </a:pPr>
            <a:r>
              <a:rPr lang="en-US" sz="3959" b="0" i="0" u="none" strike="noStrike" cap="none">
                <a:solidFill>
                  <a:srgbClr val="FF0000"/>
                </a:solidFill>
                <a:latin typeface="Calibri"/>
                <a:ea typeface="Calibri"/>
                <a:cs typeface="Calibri"/>
                <a:sym typeface="Calibri"/>
              </a:rPr>
              <a:t>Architecture Diagram</a:t>
            </a:r>
            <a:endParaRPr sz="3959" b="0" i="0" u="none" strike="noStrike" cap="none">
              <a:solidFill>
                <a:srgbClr val="FF0000"/>
              </a:solidFill>
              <a:latin typeface="Calibri"/>
              <a:ea typeface="Calibri"/>
              <a:cs typeface="Calibri"/>
              <a:sym typeface="Calibri"/>
            </a:endParaRPr>
          </a:p>
        </p:txBody>
      </p:sp>
      <p:sp>
        <p:nvSpPr>
          <p:cNvPr id="27" name="Google Shape;304;p46">
            <a:extLst>
              <a:ext uri="{FF2B5EF4-FFF2-40B4-BE49-F238E27FC236}">
                <a16:creationId xmlns:a16="http://schemas.microsoft.com/office/drawing/2014/main" id="{C5A41A15-6381-4486-9694-9BC2BFBFBD2F}"/>
              </a:ext>
            </a:extLst>
          </p:cNvPr>
          <p:cNvSpPr/>
          <p:nvPr/>
        </p:nvSpPr>
        <p:spPr>
          <a:xfrm>
            <a:off x="5839625" y="4633800"/>
            <a:ext cx="1220100" cy="1061700"/>
          </a:xfrm>
          <a:prstGeom prst="roundRect">
            <a:avLst>
              <a:gd name="adj" fmla="val 16667"/>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DATABASE-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SLOT</a:t>
            </a:r>
            <a:endParaRPr sz="1400" b="0" i="0" u="none" strike="noStrike" cap="none">
              <a:solidFill>
                <a:srgbClr val="0C0C0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DETAILS</a:t>
            </a:r>
            <a:endParaRPr sz="1400" b="0" i="0" u="none" strike="noStrike" cap="none">
              <a:solidFill>
                <a:srgbClr val="0C0C0C"/>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Calibri"/>
              <a:ea typeface="Calibri"/>
              <a:cs typeface="Calibri"/>
              <a:sym typeface="Calibri"/>
            </a:endParaRPr>
          </a:p>
        </p:txBody>
      </p:sp>
      <p:sp>
        <p:nvSpPr>
          <p:cNvPr id="28" name="Google Shape;305;p46">
            <a:extLst>
              <a:ext uri="{FF2B5EF4-FFF2-40B4-BE49-F238E27FC236}">
                <a16:creationId xmlns:a16="http://schemas.microsoft.com/office/drawing/2014/main" id="{B7D0C4EE-4415-4BD9-BEF3-C715A3520CF2}"/>
              </a:ext>
            </a:extLst>
          </p:cNvPr>
          <p:cNvSpPr/>
          <p:nvPr/>
        </p:nvSpPr>
        <p:spPr>
          <a:xfrm>
            <a:off x="7416800" y="4634250"/>
            <a:ext cx="1220100" cy="1061700"/>
          </a:xfrm>
          <a:prstGeom prst="roundRect">
            <a:avLst>
              <a:gd name="adj" fmla="val 16667"/>
            </a:avLst>
          </a:prstGeom>
          <a:solidFill>
            <a:srgbClr val="4472C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DATABASE-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C0C0C"/>
                </a:solidFill>
                <a:latin typeface="Calibri"/>
                <a:ea typeface="Calibri"/>
                <a:cs typeface="Calibri"/>
                <a:sym typeface="Calibri"/>
              </a:rPr>
              <a:t>VIDEO DETAILS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Calibri"/>
              <a:ea typeface="Calibri"/>
              <a:cs typeface="Calibri"/>
              <a:sym typeface="Calibri"/>
            </a:endParaRPr>
          </a:p>
        </p:txBody>
      </p:sp>
      <p:cxnSp>
        <p:nvCxnSpPr>
          <p:cNvPr id="29" name="Google Shape;306;p46">
            <a:extLst>
              <a:ext uri="{FF2B5EF4-FFF2-40B4-BE49-F238E27FC236}">
                <a16:creationId xmlns:a16="http://schemas.microsoft.com/office/drawing/2014/main" id="{C83BD661-E7B8-474A-9C37-40A994816518}"/>
              </a:ext>
            </a:extLst>
          </p:cNvPr>
          <p:cNvCxnSpPr/>
          <p:nvPr/>
        </p:nvCxnSpPr>
        <p:spPr>
          <a:xfrm rot="10800000">
            <a:off x="6357925" y="3593375"/>
            <a:ext cx="0" cy="1062600"/>
          </a:xfrm>
          <a:prstGeom prst="straightConnector1">
            <a:avLst/>
          </a:prstGeom>
          <a:noFill/>
          <a:ln w="9525" cap="flat" cmpd="sng">
            <a:solidFill>
              <a:srgbClr val="000000"/>
            </a:solidFill>
            <a:prstDash val="solid"/>
            <a:miter lim="800000"/>
            <a:headEnd type="none" w="sm" len="sm"/>
            <a:tailEnd type="triangle" w="med" len="med"/>
          </a:ln>
        </p:spPr>
      </p:cxnSp>
      <p:cxnSp>
        <p:nvCxnSpPr>
          <p:cNvPr id="30" name="Google Shape;307;p46">
            <a:extLst>
              <a:ext uri="{FF2B5EF4-FFF2-40B4-BE49-F238E27FC236}">
                <a16:creationId xmlns:a16="http://schemas.microsoft.com/office/drawing/2014/main" id="{400318BE-CC1E-46F2-93D4-A07264E9CEF4}"/>
              </a:ext>
            </a:extLst>
          </p:cNvPr>
          <p:cNvCxnSpPr/>
          <p:nvPr/>
        </p:nvCxnSpPr>
        <p:spPr>
          <a:xfrm rot="10800000" flipH="1">
            <a:off x="4594650" y="3683813"/>
            <a:ext cx="1010700" cy="899700"/>
          </a:xfrm>
          <a:prstGeom prst="straightConnector1">
            <a:avLst/>
          </a:prstGeom>
          <a:noFill/>
          <a:ln w="9525" cap="flat" cmpd="sng">
            <a:solidFill>
              <a:srgbClr val="000000"/>
            </a:solidFill>
            <a:prstDash val="solid"/>
            <a:miter lim="800000"/>
            <a:headEnd type="none" w="sm" len="sm"/>
            <a:tailEnd type="triangle" w="med" len="med"/>
          </a:ln>
        </p:spPr>
      </p:cxnSp>
      <p:cxnSp>
        <p:nvCxnSpPr>
          <p:cNvPr id="31" name="Google Shape;308;p46">
            <a:extLst>
              <a:ext uri="{FF2B5EF4-FFF2-40B4-BE49-F238E27FC236}">
                <a16:creationId xmlns:a16="http://schemas.microsoft.com/office/drawing/2014/main" id="{3703CCA4-8685-4860-ABAC-EAAD77FA2103}"/>
              </a:ext>
            </a:extLst>
          </p:cNvPr>
          <p:cNvCxnSpPr/>
          <p:nvPr/>
        </p:nvCxnSpPr>
        <p:spPr>
          <a:xfrm rot="5400000" flipH="1">
            <a:off x="7125425" y="3721288"/>
            <a:ext cx="1010700" cy="899700"/>
          </a:xfrm>
          <a:prstGeom prst="straightConnector1">
            <a:avLst/>
          </a:prstGeom>
          <a:noFill/>
          <a:ln w="9525" cap="flat" cmpd="sng">
            <a:solidFill>
              <a:srgbClr val="000000"/>
            </a:solidFill>
            <a:prstDash val="solid"/>
            <a:miter lim="800000"/>
            <a:headEnd type="none" w="sm" len="sm"/>
            <a:tailEnd type="triangle" w="med" len="med"/>
          </a:ln>
        </p:spPr>
      </p:cxnSp>
    </p:spTree>
    <p:extLst>
      <p:ext uri="{BB962C8B-B14F-4D97-AF65-F5344CB8AC3E}">
        <p14:creationId xmlns:p14="http://schemas.microsoft.com/office/powerpoint/2010/main" val="13346497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959"/>
              <a:buFont typeface="Calibri"/>
              <a:buNone/>
            </a:pPr>
            <a:br>
              <a:rPr lang="en-US" sz="3959"/>
            </a:br>
            <a:r>
              <a:rPr lang="en-US" sz="3959">
                <a:solidFill>
                  <a:srgbClr val="FF0000"/>
                </a:solidFill>
              </a:rPr>
              <a:t>Cyclomatic Complexity</a:t>
            </a:r>
            <a:br>
              <a:rPr lang="en-US" sz="3959"/>
            </a:br>
            <a:r>
              <a:rPr lang="en-US" sz="3959"/>
              <a:t>V(G) = No. of regions = 5</a:t>
            </a:r>
            <a:br>
              <a:rPr lang="en-US" sz="3959"/>
            </a:br>
            <a:r>
              <a:rPr lang="en-US" sz="3959"/>
              <a:t>V(G) = P+1 = 4+1 = 5</a:t>
            </a:r>
            <a:br>
              <a:rPr lang="en-US" sz="3959"/>
            </a:br>
            <a:r>
              <a:rPr lang="en-US" sz="3959"/>
              <a:t>V(G) = E-N+2 = 19-16+2 = 5</a:t>
            </a:r>
            <a:endParaRPr sz="3959"/>
          </a:p>
        </p:txBody>
      </p:sp>
      <p:pic>
        <p:nvPicPr>
          <p:cNvPr id="281" name="Google Shape;281;p46"/>
          <p:cNvPicPr preferRelativeResize="0"/>
          <p:nvPr/>
        </p:nvPicPr>
        <p:blipFill>
          <a:blip r:embed="rId3">
            <a:alphaModFix/>
          </a:blip>
          <a:stretch>
            <a:fillRect/>
          </a:stretch>
        </p:blipFill>
        <p:spPr>
          <a:xfrm>
            <a:off x="8097175" y="365125"/>
            <a:ext cx="2623013" cy="61881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6"/>
          <p:cNvSpPr/>
          <p:nvPr/>
        </p:nvSpPr>
        <p:spPr>
          <a:xfrm>
            <a:off x="335360" y="260648"/>
            <a:ext cx="11521280" cy="6336704"/>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09" name="Google Shape;109;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b="1"/>
              <a:t>Interface Requirements</a:t>
            </a:r>
            <a:endParaRPr b="1"/>
          </a:p>
        </p:txBody>
      </p:sp>
      <p:sp>
        <p:nvSpPr>
          <p:cNvPr id="110" name="Google Shape;110;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sz="2400" b="1" dirty="0">
                <a:latin typeface="Times New Roman"/>
                <a:ea typeface="Times New Roman"/>
                <a:cs typeface="Times New Roman"/>
                <a:sym typeface="Times New Roman"/>
              </a:rPr>
              <a:t>SOFTWARE INTERFACE:</a:t>
            </a:r>
            <a:endParaRPr dirty="0"/>
          </a:p>
          <a:p>
            <a:pPr marL="228600" lvl="0" indent="-266700" algn="l" rtl="0">
              <a:lnSpc>
                <a:spcPct val="115000"/>
              </a:lnSpc>
              <a:spcBef>
                <a:spcPts val="0"/>
              </a:spcBef>
              <a:spcAft>
                <a:spcPts val="0"/>
              </a:spcAft>
              <a:buSzPts val="2400"/>
              <a:buFont typeface="Times New Roman"/>
              <a:buChar char="•"/>
            </a:pPr>
            <a:r>
              <a:rPr lang="en-US" sz="2400" dirty="0">
                <a:latin typeface="Times New Roman"/>
                <a:ea typeface="Times New Roman"/>
                <a:cs typeface="Times New Roman"/>
                <a:sym typeface="Times New Roman"/>
              </a:rPr>
              <a:t>Windows 7 or windows 10 operating system serves as a platform for development and deployment of the Digital Outdoor Advertisement system software.</a:t>
            </a:r>
            <a:endParaRPr sz="2400" dirty="0">
              <a:latin typeface="Times New Roman"/>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400"/>
              <a:buChar char="•"/>
            </a:pPr>
            <a:r>
              <a:rPr lang="en-US" sz="2400" dirty="0">
                <a:latin typeface="Times New Roman"/>
                <a:ea typeface="Times New Roman"/>
                <a:cs typeface="Times New Roman"/>
                <a:sym typeface="Times New Roman"/>
              </a:rPr>
              <a:t>The software is based on application interface. The Digital Outdoor Advertising application will interact with the Database of phpMyAdmin with regard to user verification and information retrieval.</a:t>
            </a:r>
            <a:endParaRPr dirty="0"/>
          </a:p>
          <a:p>
            <a:pPr marL="0" lvl="0" indent="0" algn="l" rtl="0">
              <a:lnSpc>
                <a:spcPct val="90000"/>
              </a:lnSpc>
              <a:spcBef>
                <a:spcPts val="1000"/>
              </a:spcBef>
              <a:spcAft>
                <a:spcPts val="0"/>
              </a:spcAft>
              <a:buClr>
                <a:schemeClr val="dk1"/>
              </a:buClr>
              <a:buSzPts val="2400"/>
              <a:buNone/>
            </a:pPr>
            <a:r>
              <a:rPr lang="en-US" sz="2400" b="1" dirty="0">
                <a:latin typeface="Times New Roman"/>
                <a:ea typeface="Times New Roman"/>
                <a:cs typeface="Times New Roman"/>
                <a:sym typeface="Times New Roman"/>
              </a:rPr>
              <a:t>HARDWARE INTERFACE:</a:t>
            </a:r>
            <a:endParaRPr dirty="0"/>
          </a:p>
          <a:p>
            <a:pPr marL="228600" lvl="0" indent="-228600" algn="l" rtl="0">
              <a:lnSpc>
                <a:spcPct val="90000"/>
              </a:lnSpc>
              <a:spcBef>
                <a:spcPts val="1000"/>
              </a:spcBef>
              <a:spcAft>
                <a:spcPts val="0"/>
              </a:spcAft>
              <a:buClr>
                <a:schemeClr val="dk1"/>
              </a:buClr>
              <a:buSzPts val="2400"/>
              <a:buChar char="•"/>
            </a:pPr>
            <a:r>
              <a:rPr lang="en-US" sz="2400" dirty="0">
                <a:latin typeface="Times New Roman"/>
                <a:ea typeface="Times New Roman"/>
                <a:cs typeface="Times New Roman"/>
                <a:sym typeface="Times New Roman"/>
              </a:rPr>
              <a:t>This software does not require any direct hardware interfaces.</a:t>
            </a:r>
            <a:endParaRPr sz="2400" dirty="0">
              <a:latin typeface="Times New Roman"/>
              <a:ea typeface="Times New Roman"/>
              <a:cs typeface="Times New Roman"/>
              <a:sym typeface="Times New Roman"/>
            </a:endParaRPr>
          </a:p>
          <a:p>
            <a:pPr marL="228600" lvl="0" indent="-76200" algn="l" rtl="0">
              <a:lnSpc>
                <a:spcPct val="90000"/>
              </a:lnSpc>
              <a:spcBef>
                <a:spcPts val="1000"/>
              </a:spcBef>
              <a:spcAft>
                <a:spcPts val="0"/>
              </a:spcAft>
              <a:buClr>
                <a:schemeClr val="dk1"/>
              </a:buClr>
              <a:buSzPts val="2400"/>
              <a:buNone/>
            </a:pPr>
            <a:endParaRPr sz="2400" dirty="0">
              <a:latin typeface="Times New Roman"/>
              <a:ea typeface="Times New Roman"/>
              <a:cs typeface="Times New Roman"/>
              <a:sym typeface="Times New Roman"/>
            </a:endParaRPr>
          </a:p>
          <a:p>
            <a:pPr marL="228600" lvl="0" indent="-101600" algn="l" rtl="0">
              <a:lnSpc>
                <a:spcPct val="90000"/>
              </a:lnSpc>
              <a:spcBef>
                <a:spcPts val="1000"/>
              </a:spcBef>
              <a:spcAft>
                <a:spcPts val="0"/>
              </a:spcAft>
              <a:buClr>
                <a:schemeClr val="dk1"/>
              </a:buClr>
              <a:buSzPts val="2000"/>
              <a:buNone/>
            </a:pPr>
            <a:endParaRPr sz="2000" cap="none" dirty="0">
              <a:latin typeface="Times New Roman"/>
              <a:ea typeface="Times New Roman"/>
              <a:cs typeface="Times New Roman"/>
              <a:sym typeface="Times New Roman"/>
            </a:endParaRPr>
          </a:p>
          <a:p>
            <a:pPr marL="228600" lvl="0" indent="-76200" algn="l" rtl="0">
              <a:lnSpc>
                <a:spcPct val="90000"/>
              </a:lnSpc>
              <a:spcBef>
                <a:spcPts val="1000"/>
              </a:spcBef>
              <a:spcAft>
                <a:spcPts val="0"/>
              </a:spcAft>
              <a:buClr>
                <a:schemeClr val="dk1"/>
              </a:buClr>
              <a:buSzPts val="2400"/>
              <a:buNone/>
            </a:pPr>
            <a:endParaRPr sz="2400" b="1" dirty="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400"/>
              <a:buNone/>
            </a:pPr>
            <a:endParaRPr sz="2400" dirty="0">
              <a:latin typeface="Times New Roman"/>
              <a:ea typeface="Times New Roman"/>
              <a:cs typeface="Times New Roman"/>
              <a:sym typeface="Times New Roman"/>
            </a:endParaRPr>
          </a:p>
          <a:p>
            <a:pPr marL="228600" lvl="0" indent="-76200" algn="l" rtl="0">
              <a:lnSpc>
                <a:spcPct val="90000"/>
              </a:lnSpc>
              <a:spcBef>
                <a:spcPts val="1000"/>
              </a:spcBef>
              <a:spcAft>
                <a:spcPts val="0"/>
              </a:spcAft>
              <a:buClr>
                <a:schemeClr val="dk1"/>
              </a:buClr>
              <a:buSzPts val="2400"/>
              <a:buNone/>
            </a:pPr>
            <a:endParaRPr sz="2400" dirty="0">
              <a:latin typeface="Times New Roman"/>
              <a:ea typeface="Times New Roman"/>
              <a:cs typeface="Times New Roman"/>
              <a:sym typeface="Times New Roman"/>
            </a:endParaRPr>
          </a:p>
          <a:p>
            <a:pPr marL="228600" lvl="0" indent="-76200" algn="l" rtl="0">
              <a:lnSpc>
                <a:spcPct val="90000"/>
              </a:lnSpc>
              <a:spcBef>
                <a:spcPts val="1000"/>
              </a:spcBef>
              <a:spcAft>
                <a:spcPts val="0"/>
              </a:spcAft>
              <a:buClr>
                <a:schemeClr val="dk1"/>
              </a:buClr>
              <a:buSzPts val="2400"/>
              <a:buNone/>
            </a:pPr>
            <a:endParaRPr sz="2400" b="1" dirty="0">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400"/>
              <a:buNone/>
            </a:pPr>
            <a:endParaRPr sz="2400" dirty="0">
              <a:latin typeface="Times New Roman"/>
              <a:ea typeface="Times New Roman"/>
              <a:cs typeface="Times New Roman"/>
              <a:sym typeface="Times New Roma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 name="Picture 1">
            <a:extLst>
              <a:ext uri="{FF2B5EF4-FFF2-40B4-BE49-F238E27FC236}">
                <a16:creationId xmlns:a16="http://schemas.microsoft.com/office/drawing/2014/main" id="{34FE0065-7128-48C4-A0AC-AE0EB9274D3F}"/>
              </a:ext>
            </a:extLst>
          </p:cNvPr>
          <p:cNvPicPr>
            <a:picLocks noChangeAspect="1"/>
          </p:cNvPicPr>
          <p:nvPr/>
        </p:nvPicPr>
        <p:blipFill>
          <a:blip r:embed="rId3"/>
          <a:stretch>
            <a:fillRect/>
          </a:stretch>
        </p:blipFill>
        <p:spPr>
          <a:xfrm>
            <a:off x="520725" y="216129"/>
            <a:ext cx="11150550" cy="6425741"/>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8" name="Google Shape;331;p49">
            <a:extLst>
              <a:ext uri="{FF2B5EF4-FFF2-40B4-BE49-F238E27FC236}">
                <a16:creationId xmlns:a16="http://schemas.microsoft.com/office/drawing/2014/main" id="{07E4B95E-4B94-4324-9812-1329379D1825}"/>
              </a:ext>
            </a:extLst>
          </p:cNvPr>
          <p:cNvSpPr txBox="1">
            <a:spLocks noGrp="1"/>
          </p:cNvSpPr>
          <p:nvPr>
            <p:ph type="title"/>
          </p:nvPr>
        </p:nvSpPr>
        <p:spPr>
          <a:xfrm>
            <a:off x="838200" y="365126"/>
            <a:ext cx="6699422" cy="62341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959"/>
              <a:buFont typeface="Calibri"/>
              <a:buNone/>
            </a:pPr>
            <a:r>
              <a:rPr lang="en-US" sz="3959" b="1"/>
              <a:t>FUNCTION POINT ANALYSIS:</a:t>
            </a:r>
            <a:endParaRPr/>
          </a:p>
        </p:txBody>
      </p:sp>
      <p:sp>
        <p:nvSpPr>
          <p:cNvPr id="9" name="Google Shape;332;p49">
            <a:extLst>
              <a:ext uri="{FF2B5EF4-FFF2-40B4-BE49-F238E27FC236}">
                <a16:creationId xmlns:a16="http://schemas.microsoft.com/office/drawing/2014/main" id="{AECFAAB5-2674-4B78-A695-4E4C9BA434CF}"/>
              </a:ext>
            </a:extLst>
          </p:cNvPr>
          <p:cNvSpPr txBox="1">
            <a:spLocks noGrp="1"/>
          </p:cNvSpPr>
          <p:nvPr>
            <p:ph type="body" idx="1"/>
          </p:nvPr>
        </p:nvSpPr>
        <p:spPr>
          <a:xfrm>
            <a:off x="838200" y="1202208"/>
            <a:ext cx="10515600" cy="5290665"/>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rgbClr val="FF0000"/>
              </a:buClr>
              <a:buSzPts val="2800"/>
              <a:buNone/>
            </a:pPr>
            <a:r>
              <a:rPr lang="en-US">
                <a:solidFill>
                  <a:srgbClr val="FF0000"/>
                </a:solidFill>
              </a:rPr>
              <a:t>               FP= COUNT * (0.65+0.01*</a:t>
            </a:r>
            <a:r>
              <a:rPr lang="en-US">
                <a:solidFill>
                  <a:srgbClr val="FF0000"/>
                </a:solidFill>
                <a:latin typeface="SimHei"/>
                <a:ea typeface="SimHei"/>
                <a:cs typeface="SimHei"/>
                <a:sym typeface="SimHei"/>
              </a:rPr>
              <a:t> </a:t>
            </a:r>
            <a:r>
              <a:rPr lang="en-US">
                <a:solidFill>
                  <a:srgbClr val="FF0000"/>
                </a:solidFill>
                <a:latin typeface="NSimSun"/>
                <a:ea typeface="NSimSun"/>
                <a:cs typeface="NSimSun"/>
                <a:sym typeface="NSimSun"/>
              </a:rPr>
              <a:t>∑</a:t>
            </a:r>
            <a:r>
              <a:rPr lang="en-US" b="1">
                <a:solidFill>
                  <a:srgbClr val="FF0000"/>
                </a:solidFill>
                <a:latin typeface="NSimSun"/>
                <a:ea typeface="NSimSun"/>
                <a:cs typeface="NSimSun"/>
                <a:sym typeface="NSimSun"/>
              </a:rPr>
              <a:t>(fi))</a:t>
            </a:r>
            <a:endParaRPr/>
          </a:p>
          <a:p>
            <a:pPr marL="0" lvl="0" indent="0" algn="l" rtl="0">
              <a:lnSpc>
                <a:spcPct val="80000"/>
              </a:lnSpc>
              <a:spcBef>
                <a:spcPts val="1000"/>
              </a:spcBef>
              <a:spcAft>
                <a:spcPts val="0"/>
              </a:spcAft>
              <a:buClr>
                <a:schemeClr val="dk1"/>
              </a:buClr>
              <a:buSzPts val="2800"/>
              <a:buNone/>
            </a:pPr>
            <a:endParaRPr b="1">
              <a:latin typeface="NSimSun"/>
              <a:ea typeface="NSimSun"/>
              <a:cs typeface="NSimSun"/>
              <a:sym typeface="NSimSun"/>
            </a:endParaRPr>
          </a:p>
          <a:p>
            <a:pPr marL="0" lvl="0" indent="0" algn="l" rtl="0">
              <a:lnSpc>
                <a:spcPct val="80000"/>
              </a:lnSpc>
              <a:spcBef>
                <a:spcPts val="1000"/>
              </a:spcBef>
              <a:spcAft>
                <a:spcPts val="0"/>
              </a:spcAft>
              <a:buClr>
                <a:schemeClr val="dk1"/>
              </a:buClr>
              <a:buSzPts val="2800"/>
              <a:buNone/>
            </a:pPr>
            <a:r>
              <a:rPr lang="en-US" b="1">
                <a:latin typeface="NSimSun"/>
                <a:ea typeface="NSimSun"/>
                <a:cs typeface="NSimSun"/>
                <a:sym typeface="NSimSun"/>
              </a:rPr>
              <a:t>HERE,</a:t>
            </a:r>
            <a:endParaRPr/>
          </a:p>
          <a:p>
            <a:pPr marL="0" lvl="0" indent="0" algn="l" rtl="0">
              <a:lnSpc>
                <a:spcPct val="80000"/>
              </a:lnSpc>
              <a:spcBef>
                <a:spcPts val="1000"/>
              </a:spcBef>
              <a:spcAft>
                <a:spcPts val="0"/>
              </a:spcAft>
              <a:buClr>
                <a:schemeClr val="dk1"/>
              </a:buClr>
              <a:buSzPts val="2800"/>
              <a:buNone/>
            </a:pPr>
            <a:r>
              <a:rPr lang="en-US" b="1">
                <a:latin typeface="NSimSun"/>
                <a:ea typeface="NSimSun"/>
                <a:cs typeface="NSimSun"/>
                <a:sym typeface="NSimSun"/>
              </a:rPr>
              <a:t>    COUNT = 58</a:t>
            </a:r>
            <a:endParaRPr/>
          </a:p>
          <a:p>
            <a:pPr marL="0" lvl="0" indent="0" algn="l" rtl="0">
              <a:lnSpc>
                <a:spcPct val="80000"/>
              </a:lnSpc>
              <a:spcBef>
                <a:spcPts val="1000"/>
              </a:spcBef>
              <a:spcAft>
                <a:spcPts val="0"/>
              </a:spcAft>
              <a:buClr>
                <a:schemeClr val="dk1"/>
              </a:buClr>
              <a:buSzPts val="2800"/>
              <a:buNone/>
            </a:pPr>
            <a:r>
              <a:rPr lang="en-US" b="1">
                <a:latin typeface="NSimSun"/>
                <a:ea typeface="NSimSun"/>
                <a:cs typeface="NSimSun"/>
                <a:sym typeface="NSimSun"/>
              </a:rPr>
              <a:t>    </a:t>
            </a:r>
            <a:r>
              <a:rPr lang="en-US">
                <a:latin typeface="NSimSun"/>
                <a:ea typeface="NSimSun"/>
                <a:cs typeface="NSimSun"/>
                <a:sym typeface="NSimSun"/>
              </a:rPr>
              <a:t>∑</a:t>
            </a:r>
            <a:r>
              <a:rPr lang="en-US" b="1">
                <a:latin typeface="NSimSun"/>
                <a:ea typeface="NSimSun"/>
                <a:cs typeface="NSimSun"/>
                <a:sym typeface="NSimSun"/>
              </a:rPr>
              <a:t>(fi)= 14*1 = 14</a:t>
            </a:r>
            <a:endParaRPr/>
          </a:p>
          <a:p>
            <a:pPr marL="0" lvl="0" indent="0" algn="l" rtl="0">
              <a:lnSpc>
                <a:spcPct val="80000"/>
              </a:lnSpc>
              <a:spcBef>
                <a:spcPts val="1000"/>
              </a:spcBef>
              <a:spcAft>
                <a:spcPts val="0"/>
              </a:spcAft>
              <a:buClr>
                <a:schemeClr val="dk1"/>
              </a:buClr>
              <a:buSzPts val="2800"/>
              <a:buNone/>
            </a:pPr>
            <a:endParaRPr/>
          </a:p>
          <a:p>
            <a:pPr marL="0" lvl="0" indent="0" algn="l" rtl="0">
              <a:lnSpc>
                <a:spcPct val="80000"/>
              </a:lnSpc>
              <a:spcBef>
                <a:spcPts val="1000"/>
              </a:spcBef>
              <a:spcAft>
                <a:spcPts val="0"/>
              </a:spcAft>
              <a:buClr>
                <a:schemeClr val="dk1"/>
              </a:buClr>
              <a:buSzPts val="2800"/>
              <a:buNone/>
            </a:pPr>
            <a:r>
              <a:rPr lang="en-US"/>
              <a:t>      FP = 58*(0.65+0.01*14)</a:t>
            </a:r>
            <a:endParaRPr/>
          </a:p>
          <a:p>
            <a:pPr marL="0" lvl="0" indent="0" algn="l" rtl="0">
              <a:lnSpc>
                <a:spcPct val="80000"/>
              </a:lnSpc>
              <a:spcBef>
                <a:spcPts val="1000"/>
              </a:spcBef>
              <a:spcAft>
                <a:spcPts val="0"/>
              </a:spcAft>
              <a:buClr>
                <a:schemeClr val="dk1"/>
              </a:buClr>
              <a:buSzPts val="2800"/>
              <a:buNone/>
            </a:pPr>
            <a:r>
              <a:rPr lang="en-US"/>
              <a:t>      FP = 45.82 ~= 46</a:t>
            </a:r>
            <a:endParaRPr/>
          </a:p>
          <a:p>
            <a:pPr marL="0" lvl="0" indent="0" algn="l" rtl="0">
              <a:lnSpc>
                <a:spcPct val="80000"/>
              </a:lnSpc>
              <a:spcBef>
                <a:spcPts val="1000"/>
              </a:spcBef>
              <a:spcAft>
                <a:spcPts val="0"/>
              </a:spcAft>
              <a:buClr>
                <a:schemeClr val="dk1"/>
              </a:buClr>
              <a:buSzPts val="2800"/>
              <a:buNone/>
            </a:pPr>
            <a:endParaRPr/>
          </a:p>
          <a:p>
            <a:pPr marL="0" lvl="0" indent="0" algn="l" rtl="0">
              <a:lnSpc>
                <a:spcPct val="80000"/>
              </a:lnSpc>
              <a:spcBef>
                <a:spcPts val="1000"/>
              </a:spcBef>
              <a:spcAft>
                <a:spcPts val="0"/>
              </a:spcAft>
              <a:buClr>
                <a:srgbClr val="FF0000"/>
              </a:buClr>
              <a:buSzPts val="2800"/>
              <a:buNone/>
            </a:pPr>
            <a:r>
              <a:rPr lang="en-US">
                <a:solidFill>
                  <a:srgbClr val="FF0000"/>
                </a:solidFill>
              </a:rPr>
              <a:t>Total ESTIMATED LOC = 2500.</a:t>
            </a:r>
            <a:endParaRPr/>
          </a:p>
          <a:p>
            <a:pPr marL="0" lvl="0" indent="0" algn="l" rtl="0">
              <a:lnSpc>
                <a:spcPct val="80000"/>
              </a:lnSpc>
              <a:spcBef>
                <a:spcPts val="1000"/>
              </a:spcBef>
              <a:spcAft>
                <a:spcPts val="0"/>
              </a:spcAft>
              <a:buClr>
                <a:schemeClr val="dk1"/>
              </a:buClr>
              <a:buSzPts val="2800"/>
              <a:buNone/>
            </a:pPr>
            <a:r>
              <a:rPr lang="en-US"/>
              <a:t>            </a:t>
            </a:r>
            <a:endParaRPr/>
          </a:p>
          <a:p>
            <a:pPr marL="0" lvl="0" indent="0" algn="l" rtl="0">
              <a:lnSpc>
                <a:spcPct val="80000"/>
              </a:lnSpc>
              <a:spcBef>
                <a:spcPts val="1000"/>
              </a:spcBef>
              <a:spcAft>
                <a:spcPts val="0"/>
              </a:spcAft>
              <a:buClr>
                <a:schemeClr val="dk1"/>
              </a:buClr>
              <a:buSzPts val="2800"/>
              <a:buNone/>
            </a:pPr>
            <a:endParaRPr>
              <a:latin typeface="NSimSun"/>
              <a:ea typeface="NSimSun"/>
              <a:cs typeface="NSimSun"/>
              <a:sym typeface="NSimSun"/>
            </a:endParaRPr>
          </a:p>
          <a:p>
            <a:pPr marL="0" lvl="0" indent="0" algn="l" rtl="0">
              <a:lnSpc>
                <a:spcPct val="80000"/>
              </a:lnSpc>
              <a:spcBef>
                <a:spcPts val="1000"/>
              </a:spcBef>
              <a:spcAft>
                <a:spcPts val="0"/>
              </a:spcAft>
              <a:buClr>
                <a:schemeClr val="dk1"/>
              </a:buClr>
              <a:buSzPts val="2800"/>
              <a:buNone/>
            </a:pPr>
            <a:endParaRPr>
              <a:latin typeface="NSimSun"/>
              <a:ea typeface="NSimSun"/>
              <a:cs typeface="NSimSun"/>
              <a:sym typeface="NSimSun"/>
            </a:endParaRPr>
          </a:p>
          <a:p>
            <a:pPr marL="0" lvl="0" indent="0" algn="l" rtl="0">
              <a:lnSpc>
                <a:spcPct val="80000"/>
              </a:lnSpc>
              <a:spcBef>
                <a:spcPts val="1000"/>
              </a:spcBef>
              <a:spcAft>
                <a:spcPts val="0"/>
              </a:spcAft>
              <a:buClr>
                <a:schemeClr val="dk1"/>
              </a:buClr>
              <a:buSzPts val="2800"/>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6" name="Google Shape;337;p50">
            <a:extLst>
              <a:ext uri="{FF2B5EF4-FFF2-40B4-BE49-F238E27FC236}">
                <a16:creationId xmlns:a16="http://schemas.microsoft.com/office/drawing/2014/main" id="{134B931F-8880-4ED9-BACC-3F20B0115C25}"/>
              </a:ext>
            </a:extLst>
          </p:cNvPr>
          <p:cNvSpPr txBox="1">
            <a:spLocks noGrp="1"/>
          </p:cNvSpPr>
          <p:nvPr>
            <p:ph type="title"/>
          </p:nvPr>
        </p:nvSpPr>
        <p:spPr>
          <a:xfrm>
            <a:off x="838200" y="365126"/>
            <a:ext cx="6205151" cy="79641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3959"/>
              <a:buFont typeface="Calibri"/>
              <a:buNone/>
            </a:pPr>
            <a:r>
              <a:rPr lang="en-US" sz="3959" b="1"/>
              <a:t>ESTIMATION TECHNIQUES – </a:t>
            </a:r>
            <a:r>
              <a:rPr lang="en-US" sz="3959" b="1">
                <a:solidFill>
                  <a:srgbClr val="0000FF"/>
                </a:solidFill>
              </a:rPr>
              <a:t>LOC APPROACH:</a:t>
            </a:r>
            <a:endParaRPr/>
          </a:p>
        </p:txBody>
      </p:sp>
      <p:sp>
        <p:nvSpPr>
          <p:cNvPr id="7" name="Google Shape;338;p50">
            <a:extLst>
              <a:ext uri="{FF2B5EF4-FFF2-40B4-BE49-F238E27FC236}">
                <a16:creationId xmlns:a16="http://schemas.microsoft.com/office/drawing/2014/main" id="{5317F958-7E2A-48D6-A71C-3F1FE8319F05}"/>
              </a:ext>
            </a:extLst>
          </p:cNvPr>
          <p:cNvSpPr txBox="1">
            <a:spLocks noGrp="1"/>
          </p:cNvSpPr>
          <p:nvPr>
            <p:ph type="body" idx="1"/>
          </p:nvPr>
        </p:nvSpPr>
        <p:spPr>
          <a:xfrm>
            <a:off x="838200" y="1495168"/>
            <a:ext cx="10515600" cy="4997705"/>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rgbClr val="FF0000"/>
              </a:buClr>
              <a:buSzPts val="2590"/>
              <a:buChar char="•"/>
            </a:pPr>
            <a:r>
              <a:rPr lang="en-US" sz="2590">
                <a:solidFill>
                  <a:srgbClr val="FF0000"/>
                </a:solidFill>
              </a:rPr>
              <a:t>BURDENED LABOUR RATE : $8000</a:t>
            </a:r>
            <a:endParaRPr/>
          </a:p>
          <a:p>
            <a:pPr marL="228600" lvl="0" indent="-228600" algn="l" rtl="0">
              <a:lnSpc>
                <a:spcPct val="80000"/>
              </a:lnSpc>
              <a:spcBef>
                <a:spcPts val="1000"/>
              </a:spcBef>
              <a:spcAft>
                <a:spcPts val="0"/>
              </a:spcAft>
              <a:buClr>
                <a:schemeClr val="dk1"/>
              </a:buClr>
              <a:buSzPts val="2590"/>
              <a:buChar char="•"/>
            </a:pPr>
            <a:r>
              <a:rPr lang="en-US" sz="2590"/>
              <a:t>AVERAGE PRODUCTIVITY   : 2500/5 = 500</a:t>
            </a:r>
            <a:endParaRPr/>
          </a:p>
          <a:p>
            <a:pPr marL="571500" lvl="0" indent="-571500" algn="l" rtl="0">
              <a:lnSpc>
                <a:spcPct val="80000"/>
              </a:lnSpc>
              <a:spcBef>
                <a:spcPts val="1000"/>
              </a:spcBef>
              <a:spcAft>
                <a:spcPts val="0"/>
              </a:spcAft>
              <a:buClr>
                <a:schemeClr val="dk1"/>
              </a:buClr>
              <a:buSzPts val="2590"/>
              <a:buFont typeface="Calibri"/>
              <a:buAutoNum type="romanUcPeriod"/>
            </a:pPr>
            <a:r>
              <a:rPr lang="en-US" sz="2590" b="1"/>
              <a:t>COST PER  LOC             </a:t>
            </a:r>
            <a:r>
              <a:rPr lang="en-US" sz="2590"/>
              <a:t>: </a:t>
            </a:r>
            <a:r>
              <a:rPr lang="en-US" sz="2590">
                <a:solidFill>
                  <a:srgbClr val="FF0000"/>
                </a:solidFill>
              </a:rPr>
              <a:t>LABOUR RATE/AVG PRODUCTIVITY</a:t>
            </a:r>
            <a:endParaRPr/>
          </a:p>
          <a:p>
            <a:pPr marL="0" lvl="0" indent="0" algn="l" rtl="0">
              <a:lnSpc>
                <a:spcPct val="80000"/>
              </a:lnSpc>
              <a:spcBef>
                <a:spcPts val="1000"/>
              </a:spcBef>
              <a:spcAft>
                <a:spcPts val="0"/>
              </a:spcAft>
              <a:buClr>
                <a:schemeClr val="dk1"/>
              </a:buClr>
              <a:buSzPts val="2590"/>
              <a:buNone/>
            </a:pPr>
            <a:r>
              <a:rPr lang="en-US" sz="2590"/>
              <a:t>                                              :$8000/500</a:t>
            </a:r>
            <a:endParaRPr/>
          </a:p>
          <a:p>
            <a:pPr marL="0" lvl="0" indent="0" algn="l" rtl="0">
              <a:lnSpc>
                <a:spcPct val="80000"/>
              </a:lnSpc>
              <a:spcBef>
                <a:spcPts val="1000"/>
              </a:spcBef>
              <a:spcAft>
                <a:spcPts val="0"/>
              </a:spcAft>
              <a:buClr>
                <a:schemeClr val="dk1"/>
              </a:buClr>
              <a:buSzPts val="2590"/>
              <a:buNone/>
            </a:pPr>
            <a:r>
              <a:rPr lang="en-US" sz="2590"/>
              <a:t>                                              :APPROX $16</a:t>
            </a:r>
            <a:endParaRPr/>
          </a:p>
          <a:p>
            <a:pPr marL="571500" lvl="0" indent="-571500" algn="l" rtl="0">
              <a:lnSpc>
                <a:spcPct val="80000"/>
              </a:lnSpc>
              <a:spcBef>
                <a:spcPts val="1000"/>
              </a:spcBef>
              <a:spcAft>
                <a:spcPts val="0"/>
              </a:spcAft>
              <a:buClr>
                <a:schemeClr val="dk1"/>
              </a:buClr>
              <a:buSzPts val="2590"/>
              <a:buFont typeface="Calibri"/>
              <a:buAutoNum type="romanUcPeriod"/>
            </a:pPr>
            <a:r>
              <a:rPr lang="en-US" sz="2590" b="1"/>
              <a:t>TOTAL PROJECT COST</a:t>
            </a:r>
            <a:r>
              <a:rPr lang="en-US" sz="2590"/>
              <a:t>  :</a:t>
            </a:r>
            <a:r>
              <a:rPr lang="en-US" sz="2590">
                <a:solidFill>
                  <a:srgbClr val="FF0000"/>
                </a:solidFill>
              </a:rPr>
              <a:t>COST PER LOC*ESTIMATED LOC</a:t>
            </a:r>
            <a:endParaRPr/>
          </a:p>
          <a:p>
            <a:pPr marL="0" lvl="0" indent="0" algn="l" rtl="0">
              <a:lnSpc>
                <a:spcPct val="80000"/>
              </a:lnSpc>
              <a:spcBef>
                <a:spcPts val="1000"/>
              </a:spcBef>
              <a:spcAft>
                <a:spcPts val="0"/>
              </a:spcAft>
              <a:buClr>
                <a:schemeClr val="dk1"/>
              </a:buClr>
              <a:buSzPts val="2590"/>
              <a:buNone/>
            </a:pPr>
            <a:r>
              <a:rPr lang="en-US" sz="2590"/>
              <a:t>                                               :$16*2500</a:t>
            </a:r>
            <a:endParaRPr/>
          </a:p>
          <a:p>
            <a:pPr marL="0" lvl="0" indent="0" algn="l" rtl="0">
              <a:lnSpc>
                <a:spcPct val="80000"/>
              </a:lnSpc>
              <a:spcBef>
                <a:spcPts val="1000"/>
              </a:spcBef>
              <a:spcAft>
                <a:spcPts val="0"/>
              </a:spcAft>
              <a:buClr>
                <a:schemeClr val="dk1"/>
              </a:buClr>
              <a:buSzPts val="2590"/>
              <a:buNone/>
            </a:pPr>
            <a:r>
              <a:rPr lang="en-US" sz="2590"/>
              <a:t>                                               :$40,000</a:t>
            </a:r>
            <a:endParaRPr/>
          </a:p>
          <a:p>
            <a:pPr marL="571500" lvl="0" indent="-571500" algn="l" rtl="0">
              <a:lnSpc>
                <a:spcPct val="80000"/>
              </a:lnSpc>
              <a:spcBef>
                <a:spcPts val="1000"/>
              </a:spcBef>
              <a:spcAft>
                <a:spcPts val="0"/>
              </a:spcAft>
              <a:buClr>
                <a:schemeClr val="dk1"/>
              </a:buClr>
              <a:buSzPts val="2590"/>
              <a:buFont typeface="Calibri"/>
              <a:buAutoNum type="romanUcPeriod"/>
            </a:pPr>
            <a:r>
              <a:rPr lang="en-US" sz="2590" b="1"/>
              <a:t>ESTIMATED EFFORT    </a:t>
            </a:r>
            <a:r>
              <a:rPr lang="en-US" sz="2590"/>
              <a:t>: </a:t>
            </a:r>
            <a:r>
              <a:rPr lang="en-US" sz="2590">
                <a:solidFill>
                  <a:srgbClr val="FF0000"/>
                </a:solidFill>
              </a:rPr>
              <a:t>TOTAL PROJECT COST/LABOUR RATE</a:t>
            </a:r>
            <a:endParaRPr/>
          </a:p>
          <a:p>
            <a:pPr marL="0" lvl="0" indent="0" algn="l" rtl="0">
              <a:lnSpc>
                <a:spcPct val="80000"/>
              </a:lnSpc>
              <a:spcBef>
                <a:spcPts val="1000"/>
              </a:spcBef>
              <a:spcAft>
                <a:spcPts val="0"/>
              </a:spcAft>
              <a:buClr>
                <a:schemeClr val="dk1"/>
              </a:buClr>
              <a:buSzPts val="2590"/>
              <a:buNone/>
            </a:pPr>
            <a:r>
              <a:rPr lang="en-US" sz="2590"/>
              <a:t>                                               :$40,000/$8000</a:t>
            </a:r>
            <a:endParaRPr/>
          </a:p>
          <a:p>
            <a:pPr marL="0" lvl="0" indent="0" algn="l" rtl="0">
              <a:lnSpc>
                <a:spcPct val="80000"/>
              </a:lnSpc>
              <a:spcBef>
                <a:spcPts val="1000"/>
              </a:spcBef>
              <a:spcAft>
                <a:spcPts val="0"/>
              </a:spcAft>
              <a:buClr>
                <a:schemeClr val="dk1"/>
              </a:buClr>
              <a:buSzPts val="2590"/>
              <a:buNone/>
            </a:pPr>
            <a:r>
              <a:rPr lang="en-US" sz="2590"/>
              <a:t>                                               :</a:t>
            </a:r>
            <a:r>
              <a:rPr lang="en-US" sz="3237" b="1">
                <a:solidFill>
                  <a:srgbClr val="0000FF"/>
                </a:solidFill>
              </a:rPr>
              <a:t> 5 PERSON/MONTH</a:t>
            </a:r>
            <a:endParaRPr/>
          </a:p>
          <a:p>
            <a:pPr marL="514350" lvl="0" indent="-349885" algn="l" rtl="0">
              <a:lnSpc>
                <a:spcPct val="80000"/>
              </a:lnSpc>
              <a:spcBef>
                <a:spcPts val="1000"/>
              </a:spcBef>
              <a:spcAft>
                <a:spcPts val="0"/>
              </a:spcAft>
              <a:buClr>
                <a:schemeClr val="dk1"/>
              </a:buClr>
              <a:buSzPts val="2590"/>
              <a:buFont typeface="Calibri"/>
              <a:buNone/>
            </a:pPr>
            <a:endParaRPr sz="2590"/>
          </a:p>
          <a:p>
            <a:pPr marL="228600" lvl="0" indent="-64135" algn="l" rtl="0">
              <a:lnSpc>
                <a:spcPct val="80000"/>
              </a:lnSpc>
              <a:spcBef>
                <a:spcPts val="1000"/>
              </a:spcBef>
              <a:spcAft>
                <a:spcPts val="0"/>
              </a:spcAft>
              <a:buClr>
                <a:schemeClr val="dk1"/>
              </a:buClr>
              <a:buSzPts val="2590"/>
              <a:buNone/>
            </a:pPr>
            <a:endParaRPr sz="259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6" name="Google Shape;343;p51">
            <a:extLst>
              <a:ext uri="{FF2B5EF4-FFF2-40B4-BE49-F238E27FC236}">
                <a16:creationId xmlns:a16="http://schemas.microsoft.com/office/drawing/2014/main" id="{29589150-9662-4D4E-8B9A-723B5C9F6429}"/>
              </a:ext>
            </a:extLst>
          </p:cNvPr>
          <p:cNvSpPr txBox="1">
            <a:spLocks noGrp="1"/>
          </p:cNvSpPr>
          <p:nvPr>
            <p:ph type="title"/>
          </p:nvPr>
        </p:nvSpPr>
        <p:spPr>
          <a:xfrm>
            <a:off x="774357" y="375507"/>
            <a:ext cx="3612292" cy="611059"/>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00FF"/>
              </a:buClr>
              <a:buSzPts val="3959"/>
              <a:buFont typeface="Calibri"/>
              <a:buNone/>
            </a:pPr>
            <a:r>
              <a:rPr lang="en-US" sz="3959" b="1">
                <a:solidFill>
                  <a:srgbClr val="0000FF"/>
                </a:solidFill>
              </a:rPr>
              <a:t>FP APPROACH:</a:t>
            </a:r>
            <a:endParaRPr/>
          </a:p>
        </p:txBody>
      </p:sp>
      <p:sp>
        <p:nvSpPr>
          <p:cNvPr id="7" name="Google Shape;344;p51">
            <a:extLst>
              <a:ext uri="{FF2B5EF4-FFF2-40B4-BE49-F238E27FC236}">
                <a16:creationId xmlns:a16="http://schemas.microsoft.com/office/drawing/2014/main" id="{E3DADB8F-250B-4FA5-9FC9-9D8EC129E98C}"/>
              </a:ext>
            </a:extLst>
          </p:cNvPr>
          <p:cNvSpPr txBox="1">
            <a:spLocks noGrp="1"/>
          </p:cNvSpPr>
          <p:nvPr>
            <p:ph type="body" idx="1"/>
          </p:nvPr>
        </p:nvSpPr>
        <p:spPr>
          <a:xfrm>
            <a:off x="838200" y="1075038"/>
            <a:ext cx="10515600" cy="5407455"/>
          </a:xfrm>
          <a:prstGeom prst="rect">
            <a:avLst/>
          </a:prstGeom>
          <a:noFill/>
          <a:ln>
            <a:noFill/>
          </a:ln>
        </p:spPr>
        <p:txBody>
          <a:bodyPr spcFirstLastPara="1" wrap="square" lIns="91425" tIns="45700" rIns="91425" bIns="45700" anchor="t" anchorCtr="0">
            <a:noAutofit/>
          </a:bodyPr>
          <a:lstStyle/>
          <a:p>
            <a:pPr marL="571500" lvl="0" indent="-571500" algn="l" rtl="0">
              <a:lnSpc>
                <a:spcPct val="80000"/>
              </a:lnSpc>
              <a:spcBef>
                <a:spcPts val="0"/>
              </a:spcBef>
              <a:spcAft>
                <a:spcPts val="0"/>
              </a:spcAft>
              <a:buClr>
                <a:srgbClr val="FF0000"/>
              </a:buClr>
              <a:buSzPts val="2800"/>
              <a:buFont typeface="Calibri"/>
              <a:buAutoNum type="romanUcPeriod"/>
            </a:pPr>
            <a:r>
              <a:rPr lang="en-US">
                <a:solidFill>
                  <a:srgbClr val="FF0000"/>
                </a:solidFill>
              </a:rPr>
              <a:t>APPROXIMATE COST PER FP </a:t>
            </a:r>
            <a:r>
              <a:rPr lang="en-US"/>
              <a:t>: LABOUR RATE/AVG PRODUCTIVITY</a:t>
            </a:r>
            <a:endParaRPr/>
          </a:p>
          <a:p>
            <a:pPr marL="0" lvl="0" indent="0" algn="l" rtl="0">
              <a:lnSpc>
                <a:spcPct val="80000"/>
              </a:lnSpc>
              <a:spcBef>
                <a:spcPts val="1000"/>
              </a:spcBef>
              <a:spcAft>
                <a:spcPts val="0"/>
              </a:spcAft>
              <a:buClr>
                <a:schemeClr val="dk1"/>
              </a:buClr>
              <a:buSzPts val="2800"/>
              <a:buNone/>
            </a:pPr>
            <a:r>
              <a:rPr lang="en-US"/>
              <a:t>                                                          : $8000/6          </a:t>
            </a:r>
            <a:endParaRPr/>
          </a:p>
          <a:p>
            <a:pPr marL="0" lvl="0" indent="0" algn="l" rtl="0">
              <a:lnSpc>
                <a:spcPct val="80000"/>
              </a:lnSpc>
              <a:spcBef>
                <a:spcPts val="1000"/>
              </a:spcBef>
              <a:spcAft>
                <a:spcPts val="0"/>
              </a:spcAft>
              <a:buClr>
                <a:schemeClr val="dk1"/>
              </a:buClr>
              <a:buSzPts val="2800"/>
              <a:buNone/>
            </a:pPr>
            <a:r>
              <a:rPr lang="en-US"/>
              <a:t>                                                          :$1,333</a:t>
            </a:r>
            <a:endParaRPr/>
          </a:p>
          <a:p>
            <a:pPr marL="0" lvl="0" indent="0" algn="l" rtl="0">
              <a:lnSpc>
                <a:spcPct val="80000"/>
              </a:lnSpc>
              <a:spcBef>
                <a:spcPts val="1000"/>
              </a:spcBef>
              <a:spcAft>
                <a:spcPts val="0"/>
              </a:spcAft>
              <a:buClr>
                <a:schemeClr val="dk1"/>
              </a:buClr>
              <a:buSzPts val="2800"/>
              <a:buNone/>
            </a:pPr>
            <a:endParaRPr/>
          </a:p>
          <a:p>
            <a:pPr marL="571500" lvl="0" indent="-571500" algn="l" rtl="0">
              <a:lnSpc>
                <a:spcPct val="80000"/>
              </a:lnSpc>
              <a:spcBef>
                <a:spcPts val="1000"/>
              </a:spcBef>
              <a:spcAft>
                <a:spcPts val="0"/>
              </a:spcAft>
              <a:buClr>
                <a:srgbClr val="FF0000"/>
              </a:buClr>
              <a:buSzPts val="2800"/>
              <a:buFont typeface="Calibri"/>
              <a:buAutoNum type="romanUcPeriod"/>
            </a:pPr>
            <a:r>
              <a:rPr lang="en-US">
                <a:solidFill>
                  <a:srgbClr val="FF0000"/>
                </a:solidFill>
              </a:rPr>
              <a:t>TOTAL ESTIMATED COST        </a:t>
            </a:r>
            <a:r>
              <a:rPr lang="en-US"/>
              <a:t>: FP ESTIMATED*APPROX(COST PER FP)</a:t>
            </a:r>
            <a:endParaRPr/>
          </a:p>
          <a:p>
            <a:pPr marL="0" lvl="0" indent="0" algn="l" rtl="0">
              <a:lnSpc>
                <a:spcPct val="80000"/>
              </a:lnSpc>
              <a:spcBef>
                <a:spcPts val="1000"/>
              </a:spcBef>
              <a:spcAft>
                <a:spcPts val="0"/>
              </a:spcAft>
              <a:buClr>
                <a:schemeClr val="dk1"/>
              </a:buClr>
              <a:buSzPts val="2800"/>
              <a:buNone/>
            </a:pPr>
            <a:r>
              <a:rPr lang="en-US"/>
              <a:t>                                                          : 46*$1,333 </a:t>
            </a:r>
            <a:endParaRPr/>
          </a:p>
          <a:p>
            <a:pPr marL="0" lvl="0" indent="0" algn="l" rtl="0">
              <a:lnSpc>
                <a:spcPct val="80000"/>
              </a:lnSpc>
              <a:spcBef>
                <a:spcPts val="1000"/>
              </a:spcBef>
              <a:spcAft>
                <a:spcPts val="0"/>
              </a:spcAft>
              <a:buClr>
                <a:schemeClr val="dk1"/>
              </a:buClr>
              <a:buSzPts val="2800"/>
              <a:buNone/>
            </a:pPr>
            <a:r>
              <a:rPr lang="en-US"/>
              <a:t>                                                          :$ 61,318                                                                 </a:t>
            </a:r>
            <a:endParaRPr/>
          </a:p>
          <a:p>
            <a:pPr marL="0" lvl="0" indent="0" algn="l" rtl="0">
              <a:lnSpc>
                <a:spcPct val="80000"/>
              </a:lnSpc>
              <a:spcBef>
                <a:spcPts val="1000"/>
              </a:spcBef>
              <a:spcAft>
                <a:spcPts val="0"/>
              </a:spcAft>
              <a:buClr>
                <a:schemeClr val="dk1"/>
              </a:buClr>
              <a:buSzPts val="2800"/>
              <a:buNone/>
            </a:pPr>
            <a:endParaRPr/>
          </a:p>
          <a:p>
            <a:pPr marL="571500" lvl="0" indent="-571500" algn="l" rtl="0">
              <a:lnSpc>
                <a:spcPct val="80000"/>
              </a:lnSpc>
              <a:spcBef>
                <a:spcPts val="1000"/>
              </a:spcBef>
              <a:spcAft>
                <a:spcPts val="0"/>
              </a:spcAft>
              <a:buClr>
                <a:srgbClr val="FF0000"/>
              </a:buClr>
              <a:buSzPts val="2800"/>
              <a:buFont typeface="Calibri"/>
              <a:buAutoNum type="romanUcPeriod"/>
            </a:pPr>
            <a:r>
              <a:rPr lang="en-US">
                <a:solidFill>
                  <a:srgbClr val="FF0000"/>
                </a:solidFill>
              </a:rPr>
              <a:t>ESTIMATED EFFORT                </a:t>
            </a:r>
            <a:r>
              <a:rPr lang="en-US"/>
              <a:t>: ESTIMATED COST/LABOUR RATE</a:t>
            </a:r>
            <a:endParaRPr/>
          </a:p>
          <a:p>
            <a:pPr marL="0" lvl="0" indent="0" algn="l" rtl="0">
              <a:lnSpc>
                <a:spcPct val="80000"/>
              </a:lnSpc>
              <a:spcBef>
                <a:spcPts val="1000"/>
              </a:spcBef>
              <a:spcAft>
                <a:spcPts val="0"/>
              </a:spcAft>
              <a:buClr>
                <a:schemeClr val="dk1"/>
              </a:buClr>
              <a:buSzPts val="2800"/>
              <a:buNone/>
            </a:pPr>
            <a:r>
              <a:rPr lang="en-US"/>
              <a:t>                                                          : $61,318/8000</a:t>
            </a:r>
            <a:endParaRPr/>
          </a:p>
          <a:p>
            <a:pPr marL="0" lvl="0" indent="0" algn="l" rtl="0">
              <a:lnSpc>
                <a:spcPct val="80000"/>
              </a:lnSpc>
              <a:spcBef>
                <a:spcPts val="1000"/>
              </a:spcBef>
              <a:spcAft>
                <a:spcPts val="0"/>
              </a:spcAft>
              <a:buClr>
                <a:schemeClr val="dk1"/>
              </a:buClr>
              <a:buSzPts val="2800"/>
              <a:buNone/>
            </a:pPr>
            <a:r>
              <a:rPr lang="en-US"/>
              <a:t>                                                          : </a:t>
            </a:r>
            <a:r>
              <a:rPr lang="en-US">
                <a:solidFill>
                  <a:srgbClr val="0000FF"/>
                </a:solidFill>
              </a:rPr>
              <a:t>APPOX 8 PERSONS/MONTH</a:t>
            </a:r>
            <a:endParaRPr/>
          </a:p>
          <a:p>
            <a:pPr marL="571500" lvl="0" indent="-393700" algn="l" rtl="0">
              <a:lnSpc>
                <a:spcPct val="80000"/>
              </a:lnSpc>
              <a:spcBef>
                <a:spcPts val="1000"/>
              </a:spcBef>
              <a:spcAft>
                <a:spcPts val="0"/>
              </a:spcAft>
              <a:buClr>
                <a:schemeClr val="dk1"/>
              </a:buClr>
              <a:buSzPts val="2800"/>
              <a:buFont typeface="Calibri"/>
              <a:buNone/>
            </a:pPr>
            <a:endParaRPr/>
          </a:p>
        </p:txBody>
      </p:sp>
      <p:sp>
        <p:nvSpPr>
          <p:cNvPr id="8" name="Google Shape;345;p51">
            <a:extLst>
              <a:ext uri="{FF2B5EF4-FFF2-40B4-BE49-F238E27FC236}">
                <a16:creationId xmlns:a16="http://schemas.microsoft.com/office/drawing/2014/main" id="{56368A78-58E7-45B1-8FF9-77DD5FA2D304}"/>
              </a:ext>
            </a:extLst>
          </p:cNvPr>
          <p:cNvSpPr txBox="1"/>
          <p:nvPr/>
        </p:nvSpPr>
        <p:spPr>
          <a:xfrm>
            <a:off x="8206250" y="1502850"/>
            <a:ext cx="2898300" cy="107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wentieth Century"/>
                <a:ea typeface="Twentieth Century"/>
                <a:cs typeface="Twentieth Century"/>
                <a:sym typeface="Twentieth Century"/>
              </a:rPr>
              <a:t>Productivity = 2.4*[(2.5)^1.05]</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wentieth Century"/>
                <a:ea typeface="Twentieth Century"/>
                <a:cs typeface="Twentieth Century"/>
                <a:sym typeface="Twentieth Century"/>
              </a:rPr>
              <a:t>                  = 6.28</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Twentieth Century"/>
                <a:ea typeface="Twentieth Century"/>
                <a:cs typeface="Twentieth Century"/>
                <a:sym typeface="Twentieth Century"/>
              </a:rPr>
              <a:t>                  = Approx. 6 p-m</a:t>
            </a:r>
            <a:endParaRPr sz="1600" b="0" i="0" u="none" strike="noStrike" cap="none">
              <a:solidFill>
                <a:srgbClr val="000000"/>
              </a:solidFill>
              <a:latin typeface="Twentieth Century"/>
              <a:ea typeface="Twentieth Century"/>
              <a:cs typeface="Twentieth Century"/>
              <a:sym typeface="Twentieth Century"/>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1"/>
          <p:cNvSpPr txBox="1">
            <a:spLocks noGrp="1"/>
          </p:cNvSpPr>
          <p:nvPr>
            <p:ph type="title"/>
          </p:nvPr>
        </p:nvSpPr>
        <p:spPr>
          <a:xfrm>
            <a:off x="527381" y="2924944"/>
            <a:ext cx="10972800"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UML DIAGRAMS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52"/>
          <p:cNvPicPr preferRelativeResize="0"/>
          <p:nvPr/>
        </p:nvPicPr>
        <p:blipFill>
          <a:blip r:embed="rId3">
            <a:alphaModFix/>
          </a:blip>
          <a:stretch>
            <a:fillRect/>
          </a:stretch>
        </p:blipFill>
        <p:spPr>
          <a:xfrm>
            <a:off x="0" y="0"/>
            <a:ext cx="12192001" cy="6858000"/>
          </a:xfrm>
          <a:prstGeom prst="rect">
            <a:avLst/>
          </a:prstGeom>
          <a:noFill/>
          <a:ln>
            <a:noFill/>
          </a:ln>
        </p:spPr>
      </p:pic>
      <p:sp>
        <p:nvSpPr>
          <p:cNvPr id="322" name="Google Shape;322;p52"/>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p53"/>
          <p:cNvPicPr preferRelativeResize="0"/>
          <p:nvPr/>
        </p:nvPicPr>
        <p:blipFill rotWithShape="1">
          <a:blip r:embed="rId3">
            <a:alphaModFix/>
          </a:blip>
          <a:srcRect t="1640" b="-1639"/>
          <a:stretch/>
        </p:blipFill>
        <p:spPr>
          <a:xfrm>
            <a:off x="2310975" y="122025"/>
            <a:ext cx="5721250" cy="6735974"/>
          </a:xfrm>
          <a:prstGeom prst="rect">
            <a:avLst/>
          </a:prstGeom>
          <a:noFill/>
          <a:ln>
            <a:noFill/>
          </a:ln>
        </p:spPr>
      </p:pic>
      <p:sp>
        <p:nvSpPr>
          <p:cNvPr id="328" name="Google Shape;328;p53"/>
          <p:cNvSpPr txBox="1"/>
          <p:nvPr/>
        </p:nvSpPr>
        <p:spPr>
          <a:xfrm>
            <a:off x="916532" y="122013"/>
            <a:ext cx="9189300" cy="313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54"/>
          <p:cNvPicPr preferRelativeResize="0"/>
          <p:nvPr/>
        </p:nvPicPr>
        <p:blipFill>
          <a:blip r:embed="rId3">
            <a:alphaModFix/>
          </a:blip>
          <a:stretch>
            <a:fillRect/>
          </a:stretch>
        </p:blipFill>
        <p:spPr>
          <a:xfrm>
            <a:off x="3033713" y="547688"/>
            <a:ext cx="6124575" cy="5762625"/>
          </a:xfrm>
          <a:prstGeom prst="rect">
            <a:avLst/>
          </a:prstGeom>
          <a:noFill/>
          <a:ln>
            <a:noFill/>
          </a:ln>
        </p:spPr>
      </p:pic>
      <p:sp>
        <p:nvSpPr>
          <p:cNvPr id="334" name="Google Shape;334;p54"/>
          <p:cNvSpPr txBox="1"/>
          <p:nvPr/>
        </p:nvSpPr>
        <p:spPr>
          <a:xfrm>
            <a:off x="3186113" y="700088"/>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5"/>
          <p:cNvSpPr txBox="1"/>
          <p:nvPr/>
        </p:nvSpPr>
        <p:spPr>
          <a:xfrm>
            <a:off x="3186113" y="700088"/>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0" name="Google Shape;340;p55"/>
          <p:cNvPicPr preferRelativeResize="0"/>
          <p:nvPr/>
        </p:nvPicPr>
        <p:blipFill>
          <a:blip r:embed="rId3">
            <a:alphaModFix/>
          </a:blip>
          <a:stretch>
            <a:fillRect/>
          </a:stretch>
        </p:blipFill>
        <p:spPr>
          <a:xfrm>
            <a:off x="3365438" y="1044362"/>
            <a:ext cx="5701087" cy="4735287"/>
          </a:xfrm>
          <a:prstGeom prst="rect">
            <a:avLst/>
          </a:prstGeom>
          <a:noFill/>
          <a:ln>
            <a:noFill/>
          </a:ln>
        </p:spPr>
      </p:pic>
      <p:sp>
        <p:nvSpPr>
          <p:cNvPr id="341" name="Google Shape;341;p55"/>
          <p:cNvSpPr txBox="1"/>
          <p:nvPr/>
        </p:nvSpPr>
        <p:spPr>
          <a:xfrm>
            <a:off x="-2668275" y="1274936"/>
            <a:ext cx="3000000" cy="453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Challenges faced during Development</a:t>
            </a:r>
            <a:endParaRPr/>
          </a:p>
        </p:txBody>
      </p:sp>
      <p:sp>
        <p:nvSpPr>
          <p:cNvPr id="347" name="Google Shape;347;p5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dirty="0" err="1"/>
              <a:t>Updation</a:t>
            </a:r>
            <a:r>
              <a:rPr lang="en-US" dirty="0"/>
              <a:t> of Available slots in user page when admin accepts/rejects slots </a:t>
            </a:r>
            <a:endParaRPr dirty="0"/>
          </a:p>
          <a:p>
            <a:pPr marL="228600" lvl="0" indent="-228600" algn="l" rtl="0">
              <a:lnSpc>
                <a:spcPct val="90000"/>
              </a:lnSpc>
              <a:spcBef>
                <a:spcPts val="1000"/>
              </a:spcBef>
              <a:spcAft>
                <a:spcPts val="0"/>
              </a:spcAft>
              <a:buClr>
                <a:schemeClr val="dk1"/>
              </a:buClr>
              <a:buSzPts val="2800"/>
              <a:buChar char="•"/>
            </a:pPr>
            <a:r>
              <a:rPr lang="en-US" dirty="0"/>
              <a:t> Uploading Video details into the database</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List of Modules identified</a:t>
            </a:r>
            <a:endParaRPr/>
          </a:p>
        </p:txBody>
      </p:sp>
      <p:sp>
        <p:nvSpPr>
          <p:cNvPr id="116" name="Google Shape;116;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a:t>Module 1: Login Module (User &amp; Administrator)</a:t>
            </a:r>
            <a:endParaRPr/>
          </a:p>
          <a:p>
            <a:pPr marL="228600" lvl="0" indent="-228600" algn="l" rtl="0">
              <a:lnSpc>
                <a:spcPct val="90000"/>
              </a:lnSpc>
              <a:spcBef>
                <a:spcPts val="1000"/>
              </a:spcBef>
              <a:spcAft>
                <a:spcPts val="0"/>
              </a:spcAft>
              <a:buClr>
                <a:schemeClr val="dk1"/>
              </a:buClr>
              <a:buSzPts val="2800"/>
              <a:buChar char="•"/>
            </a:pPr>
            <a:r>
              <a:rPr lang="en-US"/>
              <a:t>Module 2: Slot Checking Module </a:t>
            </a:r>
            <a:endParaRPr/>
          </a:p>
          <a:p>
            <a:pPr marL="228600" lvl="0" indent="-228600" algn="l" rtl="0">
              <a:lnSpc>
                <a:spcPct val="90000"/>
              </a:lnSpc>
              <a:spcBef>
                <a:spcPts val="1000"/>
              </a:spcBef>
              <a:spcAft>
                <a:spcPts val="0"/>
              </a:spcAft>
              <a:buClr>
                <a:schemeClr val="dk1"/>
              </a:buClr>
              <a:buSzPts val="2800"/>
              <a:buChar char="•"/>
            </a:pPr>
            <a:r>
              <a:rPr lang="en-US"/>
              <a:t>Module 3: Slot Booking Module</a:t>
            </a:r>
            <a:endParaRPr/>
          </a:p>
          <a:p>
            <a:pPr marL="228600" lvl="0" indent="-228600" algn="l" rtl="0">
              <a:lnSpc>
                <a:spcPct val="90000"/>
              </a:lnSpc>
              <a:spcBef>
                <a:spcPts val="1000"/>
              </a:spcBef>
              <a:spcAft>
                <a:spcPts val="0"/>
              </a:spcAft>
              <a:buClr>
                <a:schemeClr val="dk1"/>
              </a:buClr>
              <a:buSzPts val="2800"/>
              <a:buChar char="•"/>
            </a:pPr>
            <a:r>
              <a:rPr lang="en-US"/>
              <a:t>Module 4: Verification Module</a:t>
            </a:r>
            <a:endParaRPr/>
          </a:p>
          <a:p>
            <a:pPr marL="228600" lvl="0" indent="-228600" algn="l" rtl="0">
              <a:lnSpc>
                <a:spcPct val="90000"/>
              </a:lnSpc>
              <a:spcBef>
                <a:spcPts val="1000"/>
              </a:spcBef>
              <a:spcAft>
                <a:spcPts val="0"/>
              </a:spcAft>
              <a:buClr>
                <a:schemeClr val="dk1"/>
              </a:buClr>
              <a:buSzPts val="2800"/>
              <a:buChar char="•"/>
            </a:pPr>
            <a:r>
              <a:rPr lang="en-US"/>
              <a:t>Module 5: Assigning Module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57"/>
          <p:cNvPicPr preferRelativeResize="0"/>
          <p:nvPr/>
        </p:nvPicPr>
        <p:blipFill rotWithShape="1">
          <a:blip r:embed="rId3">
            <a:alphaModFix/>
          </a:blip>
          <a:srcRect/>
          <a:stretch/>
        </p:blipFill>
        <p:spPr>
          <a:xfrm>
            <a:off x="609600" y="1127130"/>
            <a:ext cx="10972800" cy="4602163"/>
          </a:xfrm>
          <a:prstGeom prst="rect">
            <a:avLst/>
          </a:prstGeom>
          <a:noFill/>
          <a:ln>
            <a:noFill/>
          </a:ln>
        </p:spPr>
      </p:pic>
      <p:sp>
        <p:nvSpPr>
          <p:cNvPr id="353" name="Google Shape;353;p57"/>
          <p:cNvSpPr/>
          <p:nvPr/>
        </p:nvSpPr>
        <p:spPr>
          <a:xfrm>
            <a:off x="335360" y="260648"/>
            <a:ext cx="11521280" cy="640871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54" name="Google Shape;354;p57"/>
          <p:cNvSpPr txBox="1">
            <a:spLocks noGrp="1"/>
          </p:cNvSpPr>
          <p:nvPr>
            <p:ph type="title"/>
          </p:nvPr>
        </p:nvSpPr>
        <p:spPr>
          <a:xfrm>
            <a:off x="4847861" y="4653136"/>
            <a:ext cx="6734539" cy="158417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5400"/>
              <a:buFont typeface="Calibri"/>
              <a:buNone/>
            </a:pPr>
            <a:r>
              <a:rPr lang="en-US" sz="5400"/>
              <a:t>THANKYOU…</a:t>
            </a:r>
            <a:endParaRPr sz="5400"/>
          </a:p>
        </p:txBody>
      </p:sp>
      <p:pic>
        <p:nvPicPr>
          <p:cNvPr id="355" name="Google Shape;355;p57"/>
          <p:cNvPicPr preferRelativeResize="0"/>
          <p:nvPr/>
        </p:nvPicPr>
        <p:blipFill rotWithShape="1">
          <a:blip r:embed="rId4">
            <a:alphaModFix/>
          </a:blip>
          <a:srcRect t="12008" r="2305" b="5230"/>
          <a:stretch/>
        </p:blipFill>
        <p:spPr>
          <a:xfrm>
            <a:off x="2171725" y="1200150"/>
            <a:ext cx="8373749" cy="36433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623392" y="332656"/>
            <a:ext cx="10972800" cy="11430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22" name="Google Shape;122;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chemeClr val="dk1"/>
              </a:buClr>
              <a:buSzPts val="2800"/>
              <a:buNone/>
            </a:pPr>
            <a:endParaRPr/>
          </a:p>
        </p:txBody>
      </p:sp>
      <p:sp>
        <p:nvSpPr>
          <p:cNvPr id="123" name="Google Shape;123;p18"/>
          <p:cNvSpPr/>
          <p:nvPr/>
        </p:nvSpPr>
        <p:spPr>
          <a:xfrm>
            <a:off x="239349" y="260648"/>
            <a:ext cx="11617291" cy="640871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pic>
        <p:nvPicPr>
          <p:cNvPr id="124" name="Google Shape;124;p18"/>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p:nvPr/>
        </p:nvSpPr>
        <p:spPr>
          <a:xfrm>
            <a:off x="335361" y="260648"/>
            <a:ext cx="11617291" cy="6336704"/>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pic>
        <p:nvPicPr>
          <p:cNvPr id="130" name="Google Shape;130;p19"/>
          <p:cNvPicPr preferRelativeResize="0"/>
          <p:nvPr/>
        </p:nvPicPr>
        <p:blipFill>
          <a:blip r:embed="rId3">
            <a:alphaModFix/>
          </a:blip>
          <a:stretch>
            <a:fillRect/>
          </a:stretch>
        </p:blipFill>
        <p:spPr>
          <a:xfrm>
            <a:off x="1636422" y="1706252"/>
            <a:ext cx="9015167" cy="4746396"/>
          </a:xfrm>
          <a:prstGeom prst="rect">
            <a:avLst/>
          </a:prstGeom>
          <a:noFill/>
          <a:ln>
            <a:noFill/>
          </a:ln>
        </p:spPr>
      </p:pic>
      <p:sp>
        <p:nvSpPr>
          <p:cNvPr id="2" name="TextBox 1">
            <a:extLst>
              <a:ext uri="{FF2B5EF4-FFF2-40B4-BE49-F238E27FC236}">
                <a16:creationId xmlns:a16="http://schemas.microsoft.com/office/drawing/2014/main" id="{0F6A221D-D31F-4E5C-9270-8BCDC3600382}"/>
              </a:ext>
            </a:extLst>
          </p:cNvPr>
          <p:cNvSpPr txBox="1"/>
          <p:nvPr/>
        </p:nvSpPr>
        <p:spPr>
          <a:xfrm>
            <a:off x="1605870" y="393568"/>
            <a:ext cx="8923870" cy="646331"/>
          </a:xfrm>
          <a:prstGeom prst="rect">
            <a:avLst/>
          </a:prstGeom>
          <a:noFill/>
        </p:spPr>
        <p:txBody>
          <a:bodyPr wrap="square" rtlCol="0">
            <a:spAutoFit/>
          </a:bodyPr>
          <a:lstStyle/>
          <a:p>
            <a:r>
              <a:rPr lang="en-IN" sz="3600" dirty="0"/>
              <a:t>Login Page</a:t>
            </a:r>
            <a:r>
              <a:rPr lang="en-IN" sz="2400" dirty="0"/>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20"/>
          <p:cNvPicPr preferRelativeResize="0"/>
          <p:nvPr/>
        </p:nvPicPr>
        <p:blipFill>
          <a:blip r:embed="rId3">
            <a:alphaModFix/>
          </a:blip>
          <a:stretch>
            <a:fillRect/>
          </a:stretch>
        </p:blipFill>
        <p:spPr>
          <a:xfrm>
            <a:off x="1783150" y="1640265"/>
            <a:ext cx="8625700" cy="4857946"/>
          </a:xfrm>
          <a:prstGeom prst="rect">
            <a:avLst/>
          </a:prstGeom>
          <a:noFill/>
          <a:ln>
            <a:noFill/>
          </a:ln>
        </p:spPr>
      </p:pic>
      <p:sp>
        <p:nvSpPr>
          <p:cNvPr id="2" name="TextBox 1">
            <a:extLst>
              <a:ext uri="{FF2B5EF4-FFF2-40B4-BE49-F238E27FC236}">
                <a16:creationId xmlns:a16="http://schemas.microsoft.com/office/drawing/2014/main" id="{BCE16044-B963-43B6-BDCD-40E943E240EB}"/>
              </a:ext>
            </a:extLst>
          </p:cNvPr>
          <p:cNvSpPr txBox="1"/>
          <p:nvPr/>
        </p:nvSpPr>
        <p:spPr>
          <a:xfrm>
            <a:off x="1783150" y="490194"/>
            <a:ext cx="7880809" cy="830997"/>
          </a:xfrm>
          <a:prstGeom prst="rect">
            <a:avLst/>
          </a:prstGeom>
          <a:noFill/>
        </p:spPr>
        <p:txBody>
          <a:bodyPr wrap="square" rtlCol="0">
            <a:spAutoFit/>
          </a:bodyPr>
          <a:lstStyle/>
          <a:p>
            <a:r>
              <a:rPr lang="en-US" sz="2400" dirty="0"/>
              <a:t>REGISTERING A NEW USER</a:t>
            </a:r>
          </a:p>
          <a:p>
            <a:r>
              <a:rPr lang="en-US" sz="2400" dirty="0"/>
              <a:t>ACCOUNT:</a:t>
            </a:r>
            <a:endParaRPr lang="en-IN"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1"/>
          <p:cNvPicPr preferRelativeResize="0"/>
          <p:nvPr/>
        </p:nvPicPr>
        <p:blipFill>
          <a:blip r:embed="rId3">
            <a:alphaModFix/>
          </a:blip>
          <a:stretch>
            <a:fillRect/>
          </a:stretch>
        </p:blipFill>
        <p:spPr>
          <a:xfrm>
            <a:off x="1800519" y="1527141"/>
            <a:ext cx="8974492" cy="4980495"/>
          </a:xfrm>
          <a:prstGeom prst="rect">
            <a:avLst/>
          </a:prstGeom>
          <a:noFill/>
          <a:ln>
            <a:noFill/>
          </a:ln>
        </p:spPr>
      </p:pic>
      <p:sp>
        <p:nvSpPr>
          <p:cNvPr id="2" name="TextBox 1">
            <a:extLst>
              <a:ext uri="{FF2B5EF4-FFF2-40B4-BE49-F238E27FC236}">
                <a16:creationId xmlns:a16="http://schemas.microsoft.com/office/drawing/2014/main" id="{90252451-A904-40E1-835A-E2C607A66D0F}"/>
              </a:ext>
            </a:extLst>
          </p:cNvPr>
          <p:cNvSpPr txBox="1"/>
          <p:nvPr/>
        </p:nvSpPr>
        <p:spPr>
          <a:xfrm>
            <a:off x="1783237" y="424206"/>
            <a:ext cx="8625525" cy="707886"/>
          </a:xfrm>
          <a:prstGeom prst="rect">
            <a:avLst/>
          </a:prstGeom>
          <a:noFill/>
        </p:spPr>
        <p:txBody>
          <a:bodyPr wrap="square" rtlCol="0">
            <a:spAutoFit/>
          </a:bodyPr>
          <a:lstStyle/>
          <a:p>
            <a:r>
              <a:rPr lang="en-US" sz="2000" dirty="0"/>
              <a:t>ACTIVITY FLOW IF SIGNED IN</a:t>
            </a:r>
          </a:p>
          <a:p>
            <a:r>
              <a:rPr lang="en-US" sz="2000" dirty="0"/>
              <a:t>AS USER:</a:t>
            </a:r>
            <a:endParaRPr lang="en-IN" sz="2000"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801</Words>
  <Application>Microsoft Office PowerPoint</Application>
  <PresentationFormat>Widescreen</PresentationFormat>
  <Paragraphs>149</Paragraphs>
  <Slides>50</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NSimSun</vt:lpstr>
      <vt:lpstr>SimHei</vt:lpstr>
      <vt:lpstr>Arial</vt:lpstr>
      <vt:lpstr>Calibri</vt:lpstr>
      <vt:lpstr>Times New Roman</vt:lpstr>
      <vt:lpstr>Twentieth Century</vt:lpstr>
      <vt:lpstr>Office Theme</vt:lpstr>
      <vt:lpstr>   DIGITAL OUTDOOR ADVERTISING                          MOGLI VISHAL GOUD      -       17BCE7028      B.R.YASWANTH KUMAR   -       17BCE7166 P.S.V.P.DEEPAK           -       17BCE7092 K.YASWANTH            -       17BCE7170   </vt:lpstr>
      <vt:lpstr>OBJECTIVE:</vt:lpstr>
      <vt:lpstr>Software/Hardware Requirements</vt:lpstr>
      <vt:lpstr>Interface Requirements</vt:lpstr>
      <vt:lpstr>List of Modules identified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AND FUTURE PLANS:</vt:lpstr>
      <vt:lpstr>TESTING</vt:lpstr>
      <vt:lpstr>PowerPoint Presentation</vt:lpstr>
      <vt:lpstr>Login Test – User (Valid Credentials): </vt:lpstr>
      <vt:lpstr>Login Test – Admin (Valid Credentials):</vt:lpstr>
      <vt:lpstr>PowerPoint Presentation</vt:lpstr>
      <vt:lpstr>PowerPoint Presentation</vt:lpstr>
      <vt:lpstr>PowerPoint Presentation</vt:lpstr>
      <vt:lpstr>PowerPoint Presentation</vt:lpstr>
      <vt:lpstr> Cyclomatic Complexity V(G) = No. of regions = 5 V(G) = P+1 = 4+1 = 5 V(G) = E-N+2 = 19-16+2 = 5</vt:lpstr>
      <vt:lpstr>PowerPoint Presentation</vt:lpstr>
      <vt:lpstr>FUNCTION POINT ANALYSIS:</vt:lpstr>
      <vt:lpstr>ESTIMATION TECHNIQUES – LOC APPROACH:</vt:lpstr>
      <vt:lpstr>FP APPROACH:</vt:lpstr>
      <vt:lpstr>UML DIAGRAMS</vt:lpstr>
      <vt:lpstr>PowerPoint Presentation</vt:lpstr>
      <vt:lpstr>PowerPoint Presentation</vt:lpstr>
      <vt:lpstr>PowerPoint Presentation</vt:lpstr>
      <vt:lpstr>PowerPoint Presentation</vt:lpstr>
      <vt:lpstr>Challenges faced during Development</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DIGITAL OUTDOOR ADVERTISING                          MOGLI VISHAL GOUD      -       17BCE7028      B.R.YASWANTH KUMAR   -       17BCE7166 P.S.V.P.DEEPAK           -       17BCE7092 K.YASWANTH            -       17BCE7170   </dc:title>
  <cp:lastModifiedBy>vishal mogili</cp:lastModifiedBy>
  <cp:revision>9</cp:revision>
  <dcterms:modified xsi:type="dcterms:W3CDTF">2019-11-05T08:17:38Z</dcterms:modified>
</cp:coreProperties>
</file>